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5"/>
  </p:notes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 id="273" r:id="rId61"/>
    <p:sldId id="274" r:id="rId62"/>
    <p:sldId id="275" r:id="rId63"/>
    <p:sldId id="276" r:id="rId64"/>
    <p:sldId id="277" r:id="rId65"/>
    <p:sldId id="278" r:id="rId66"/>
    <p:sldId id="279" r:id="rId67"/>
    <p:sldId id="280" r:id="rId68"/>
    <p:sldId id="281" r:id="rId69"/>
    <p:sldId id="282" r:id="rId70"/>
    <p:sldId id="283" r:id="rId71"/>
    <p:sldId id="284" r:id="rId72"/>
    <p:sldId id="285" r:id="rId73"/>
    <p:sldId id="286" r:id="rId7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
      <p:font typeface="Open Sans" charset="1" panose="020B0606030504020204"/>
      <p:regular r:id="rId36"/>
    </p:embeddedFont>
    <p:embeddedFont>
      <p:font typeface="Open Sans Bold" charset="1" panose="020B0806030504020204"/>
      <p:regular r:id="rId37"/>
    </p:embeddedFont>
    <p:embeddedFont>
      <p:font typeface="Open Sans Italics" charset="1" panose="020B0606030504020204"/>
      <p:regular r:id="rId38"/>
    </p:embeddedFont>
    <p:embeddedFont>
      <p:font typeface="Open Sans Bold Italics" charset="1" panose="020B0806030504020204"/>
      <p:regular r:id="rId39"/>
    </p:embeddedFont>
    <p:embeddedFont>
      <p:font typeface="Open Sans Light" charset="1" panose="020B0306030504020204"/>
      <p:regular r:id="rId40"/>
    </p:embeddedFont>
    <p:embeddedFont>
      <p:font typeface="Open Sans Light Italics" charset="1" panose="020B0306030504020204"/>
      <p:regular r:id="rId41"/>
    </p:embeddedFont>
    <p:embeddedFont>
      <p:font typeface="Open Sans Ultra-Bold" charset="1" panose="00000000000000000000"/>
      <p:regular r:id="rId42"/>
    </p:embeddedFont>
    <p:embeddedFont>
      <p:font typeface="Open Sans Ultra-Bold Italics" charset="1" panose="000000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58" Target="slides/slide15.xml" Type="http://schemas.openxmlformats.org/officeDocument/2006/relationships/slide"/><Relationship Id="rId59" Target="slides/slide16.xml" Type="http://schemas.openxmlformats.org/officeDocument/2006/relationships/slide"/><Relationship Id="rId6" Target="fonts/font6.fntdata" Type="http://schemas.openxmlformats.org/officeDocument/2006/relationships/font"/><Relationship Id="rId60" Target="slides/slide17.xml" Type="http://schemas.openxmlformats.org/officeDocument/2006/relationships/slide"/><Relationship Id="rId61" Target="slides/slide18.xml" Type="http://schemas.openxmlformats.org/officeDocument/2006/relationships/slide"/><Relationship Id="rId62" Target="slides/slide19.xml" Type="http://schemas.openxmlformats.org/officeDocument/2006/relationships/slide"/><Relationship Id="rId63" Target="slides/slide20.xml" Type="http://schemas.openxmlformats.org/officeDocument/2006/relationships/slide"/><Relationship Id="rId64" Target="slides/slide21.xml" Type="http://schemas.openxmlformats.org/officeDocument/2006/relationships/slide"/><Relationship Id="rId65" Target="slides/slide22.xml" Type="http://schemas.openxmlformats.org/officeDocument/2006/relationships/slide"/><Relationship Id="rId66" Target="slides/slide23.xml" Type="http://schemas.openxmlformats.org/officeDocument/2006/relationships/slide"/><Relationship Id="rId67" Target="slides/slide24.xml" Type="http://schemas.openxmlformats.org/officeDocument/2006/relationships/slide"/><Relationship Id="rId68" Target="slides/slide25.xml" Type="http://schemas.openxmlformats.org/officeDocument/2006/relationships/slide"/><Relationship Id="rId69" Target="slides/slide26.xml" Type="http://schemas.openxmlformats.org/officeDocument/2006/relationships/slide"/><Relationship Id="rId7" Target="fonts/font7.fntdata" Type="http://schemas.openxmlformats.org/officeDocument/2006/relationships/font"/><Relationship Id="rId70" Target="slides/slide27.xml" Type="http://schemas.openxmlformats.org/officeDocument/2006/relationships/slide"/><Relationship Id="rId71" Target="slides/slide28.xml" Type="http://schemas.openxmlformats.org/officeDocument/2006/relationships/slide"/><Relationship Id="rId72" Target="slides/slide29.xml" Type="http://schemas.openxmlformats.org/officeDocument/2006/relationships/slide"/><Relationship Id="rId73" Target="slides/slide30.xml" Type="http://schemas.openxmlformats.org/officeDocument/2006/relationships/slide"/><Relationship Id="rId74" Target="slides/slide31.xml" Type="http://schemas.openxmlformats.org/officeDocument/2006/relationships/slide"/><Relationship Id="rId75" Target="notesMasters/notesMaster1.xml" Type="http://schemas.openxmlformats.org/officeDocument/2006/relationships/notesMaster"/><Relationship Id="rId76" Target="theme/theme2.xml" Type="http://schemas.openxmlformats.org/officeDocument/2006/relationships/theme"/><Relationship Id="rId77" Target="notesSlides/notesSlide1.xml" Type="http://schemas.openxmlformats.org/officeDocument/2006/relationships/notesSlide"/><Relationship Id="rId78" Target="notesSlides/notesSlide2.xml" Type="http://schemas.openxmlformats.org/officeDocument/2006/relationships/notesSlide"/><Relationship Id="rId79" Target="notesSlides/notesSlide3.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Hence the the focus for us today is:</a:t>
            </a:r>
          </a:p>
          <a:p>
            <a:r>
              <a:rPr lang="en-US"/>
              <a:t>to shed light on the sociodemographic and clinical factors that influence these adverse outcomes</a:t>
            </a:r>
          </a:p>
          <a:p>
            <a:r>
              <a:rPr lang="en-US"/>
              <a:t/>
            </a:r>
          </a:p>
          <a:p>
            <a:r>
              <a:rPr lang="en-US"/>
              <a:t>With the hope of:</a:t>
            </a:r>
          </a:p>
          <a:p>
            <a:r>
              <a:rPr lang="en-US"/>
              <a:t>- elucidating risk factors and joint clinical manifestations, and informing Screening Guidelines for both BC and COVID.</a:t>
            </a:r>
          </a:p>
          <a:p>
            <a:r>
              <a:rPr lang="en-US"/>
              <a:t>- Uncover differences in outcomes for different demographic groups including disparate outcomes</a:t>
            </a:r>
          </a:p>
          <a:p>
            <a:r>
              <a:rPr lang="en-US"/>
              <a:t>- assessing treatment efficacies</a:t>
            </a:r>
          </a:p>
          <a:p>
            <a:r>
              <a:rPr lang="en-US"/>
              <a:t>- and ultimately help guide patient 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https://acsjournals.onlinelibrary.wiley.com/doi/10.3322/caac.21754" TargetMode="External" Type="http://schemas.openxmlformats.org/officeDocument/2006/relationships/hyperlink"/><Relationship Id="rId5"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4.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jpeg" Type="http://schemas.openxmlformats.org/officeDocument/2006/relationships/image"/><Relationship Id="rId4" Target="../media/image9.png" Type="http://schemas.openxmlformats.org/officeDocument/2006/relationships/image"/><Relationship Id="rId5" Target="../media/image6.png" Type="http://schemas.openxmlformats.org/officeDocument/2006/relationships/image"/><Relationship Id="rId6" Target="../media/image5.png" Type="http://schemas.openxmlformats.org/officeDocument/2006/relationships/image"/><Relationship Id="rId7" Target="../media/image3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jpeg" Type="http://schemas.openxmlformats.org/officeDocument/2006/relationships/image"/><Relationship Id="rId4" Target="../media/image9.png" Type="http://schemas.openxmlformats.org/officeDocument/2006/relationships/image"/><Relationship Id="rId5" Target="https://www.ncbi.nlm.nih.gov/pmc/articles/PMC7972830/#bib5" TargetMode="External" Type="http://schemas.openxmlformats.org/officeDocument/2006/relationships/hyperlink"/><Relationship Id="rId6" Target="../media/image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4.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7.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6.png" Type="http://schemas.openxmlformats.org/officeDocument/2006/relationships/image"/><Relationship Id="rId7"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2.png" Type="http://schemas.openxmlformats.org/officeDocument/2006/relationships/image"/><Relationship Id="rId4" Target="../media/image4.png" Type="http://schemas.openxmlformats.org/officeDocument/2006/relationships/image"/><Relationship Id="rId5"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4449769" y="5890276"/>
            <a:ext cx="6372405" cy="6736048"/>
          </a:xfrm>
          <a:custGeom>
            <a:avLst/>
            <a:gdLst/>
            <a:ahLst/>
            <a:cxnLst/>
            <a:rect r="r" b="b" t="t" l="l"/>
            <a:pathLst>
              <a:path h="6736048" w="6372405">
                <a:moveTo>
                  <a:pt x="0" y="0"/>
                </a:moveTo>
                <a:lnTo>
                  <a:pt x="6372405" y="0"/>
                </a:lnTo>
                <a:lnTo>
                  <a:pt x="6372405" y="6736048"/>
                </a:lnTo>
                <a:lnTo>
                  <a:pt x="0" y="6736048"/>
                </a:lnTo>
                <a:lnTo>
                  <a:pt x="0" y="0"/>
                </a:lnTo>
                <a:close/>
              </a:path>
            </a:pathLst>
          </a:custGeom>
          <a:blipFill>
            <a:blip r:embed="rId2"/>
            <a:stretch>
              <a:fillRect l="0" t="0" r="0" b="0"/>
            </a:stretch>
          </a:blipFill>
        </p:spPr>
      </p:sp>
      <p:sp>
        <p:nvSpPr>
          <p:cNvPr name="Freeform 3" id="3"/>
          <p:cNvSpPr/>
          <p:nvPr/>
        </p:nvSpPr>
        <p:spPr>
          <a:xfrm flipH="false" flipV="false" rot="0">
            <a:off x="12519929" y="-5085592"/>
            <a:ext cx="8302245" cy="8229600"/>
          </a:xfrm>
          <a:custGeom>
            <a:avLst/>
            <a:gdLst/>
            <a:ahLst/>
            <a:cxnLst/>
            <a:rect r="r" b="b" t="t" l="l"/>
            <a:pathLst>
              <a:path h="8229600" w="8302245">
                <a:moveTo>
                  <a:pt x="0" y="0"/>
                </a:moveTo>
                <a:lnTo>
                  <a:pt x="8302245" y="0"/>
                </a:lnTo>
                <a:lnTo>
                  <a:pt x="8302245" y="8229600"/>
                </a:lnTo>
                <a:lnTo>
                  <a:pt x="0" y="8229600"/>
                </a:lnTo>
                <a:lnTo>
                  <a:pt x="0" y="0"/>
                </a:lnTo>
                <a:close/>
              </a:path>
            </a:pathLst>
          </a:custGeom>
          <a:blipFill>
            <a:blip r:embed="rId3">
              <a:alphaModFix amt="15000"/>
            </a:blip>
            <a:stretch>
              <a:fillRect l="0" t="0" r="0" b="0"/>
            </a:stretch>
          </a:blipFill>
        </p:spPr>
      </p:sp>
      <p:sp>
        <p:nvSpPr>
          <p:cNvPr name="Freeform 4" id="4"/>
          <p:cNvSpPr/>
          <p:nvPr/>
        </p:nvSpPr>
        <p:spPr>
          <a:xfrm flipH="false" flipV="false" rot="0">
            <a:off x="-2139394" y="6548738"/>
            <a:ext cx="7458075" cy="8229600"/>
          </a:xfrm>
          <a:custGeom>
            <a:avLst/>
            <a:gdLst/>
            <a:ahLst/>
            <a:cxnLst/>
            <a:rect r="r" b="b" t="t" l="l"/>
            <a:pathLst>
              <a:path h="8229600" w="7458075">
                <a:moveTo>
                  <a:pt x="0" y="0"/>
                </a:moveTo>
                <a:lnTo>
                  <a:pt x="7458075" y="0"/>
                </a:lnTo>
                <a:lnTo>
                  <a:pt x="7458075" y="8229600"/>
                </a:lnTo>
                <a:lnTo>
                  <a:pt x="0" y="8229600"/>
                </a:lnTo>
                <a:lnTo>
                  <a:pt x="0" y="0"/>
                </a:lnTo>
                <a:close/>
              </a:path>
            </a:pathLst>
          </a:custGeom>
          <a:blipFill>
            <a:blip r:embed="rId4">
              <a:alphaModFix amt="12000"/>
            </a:blip>
            <a:stretch>
              <a:fillRect l="0" t="0" r="0" b="0"/>
            </a:stretch>
          </a:blipFill>
        </p:spPr>
      </p:sp>
      <p:sp>
        <p:nvSpPr>
          <p:cNvPr name="Freeform 5" id="5"/>
          <p:cNvSpPr/>
          <p:nvPr/>
        </p:nvSpPr>
        <p:spPr>
          <a:xfrm flipH="false" flipV="false" rot="0">
            <a:off x="4405569" y="1363734"/>
            <a:ext cx="2420910" cy="801926"/>
          </a:xfrm>
          <a:custGeom>
            <a:avLst/>
            <a:gdLst/>
            <a:ahLst/>
            <a:cxnLst/>
            <a:rect r="r" b="b" t="t" l="l"/>
            <a:pathLst>
              <a:path h="801926" w="2420910">
                <a:moveTo>
                  <a:pt x="0" y="0"/>
                </a:moveTo>
                <a:lnTo>
                  <a:pt x="2420910" y="0"/>
                </a:lnTo>
                <a:lnTo>
                  <a:pt x="2420910" y="801927"/>
                </a:lnTo>
                <a:lnTo>
                  <a:pt x="0" y="801927"/>
                </a:lnTo>
                <a:lnTo>
                  <a:pt x="0" y="0"/>
                </a:lnTo>
                <a:close/>
              </a:path>
            </a:pathLst>
          </a:custGeom>
          <a:blipFill>
            <a:blip r:embed="rId5"/>
            <a:stretch>
              <a:fillRect l="0" t="0" r="0" b="0"/>
            </a:stretch>
          </a:blipFill>
        </p:spPr>
      </p:sp>
      <p:sp>
        <p:nvSpPr>
          <p:cNvPr name="Freeform 6" id="6"/>
          <p:cNvSpPr/>
          <p:nvPr/>
        </p:nvSpPr>
        <p:spPr>
          <a:xfrm flipH="false" flipV="false" rot="0">
            <a:off x="5616024" y="8415991"/>
            <a:ext cx="1928605" cy="1839407"/>
          </a:xfrm>
          <a:custGeom>
            <a:avLst/>
            <a:gdLst/>
            <a:ahLst/>
            <a:cxnLst/>
            <a:rect r="r" b="b" t="t" l="l"/>
            <a:pathLst>
              <a:path h="1839407" w="1928605">
                <a:moveTo>
                  <a:pt x="0" y="0"/>
                </a:moveTo>
                <a:lnTo>
                  <a:pt x="1928605" y="0"/>
                </a:lnTo>
                <a:lnTo>
                  <a:pt x="1928605" y="1839407"/>
                </a:lnTo>
                <a:lnTo>
                  <a:pt x="0" y="1839407"/>
                </a:lnTo>
                <a:lnTo>
                  <a:pt x="0" y="0"/>
                </a:lnTo>
                <a:close/>
              </a:path>
            </a:pathLst>
          </a:custGeom>
          <a:blipFill>
            <a:blip r:embed="rId6"/>
            <a:stretch>
              <a:fillRect l="0" t="0" r="0" b="0"/>
            </a:stretch>
          </a:blipFill>
        </p:spPr>
      </p:sp>
      <p:sp>
        <p:nvSpPr>
          <p:cNvPr name="Freeform 7" id="7"/>
          <p:cNvSpPr/>
          <p:nvPr/>
        </p:nvSpPr>
        <p:spPr>
          <a:xfrm flipH="false" flipV="false" rot="0">
            <a:off x="-2178790" y="-2633451"/>
            <a:ext cx="6414979" cy="6781052"/>
          </a:xfrm>
          <a:custGeom>
            <a:avLst/>
            <a:gdLst/>
            <a:ahLst/>
            <a:cxnLst/>
            <a:rect r="r" b="b" t="t" l="l"/>
            <a:pathLst>
              <a:path h="6781052" w="6414979">
                <a:moveTo>
                  <a:pt x="0" y="0"/>
                </a:moveTo>
                <a:lnTo>
                  <a:pt x="6414980" y="0"/>
                </a:lnTo>
                <a:lnTo>
                  <a:pt x="6414980" y="6781052"/>
                </a:lnTo>
                <a:lnTo>
                  <a:pt x="0" y="6781052"/>
                </a:lnTo>
                <a:lnTo>
                  <a:pt x="0" y="0"/>
                </a:lnTo>
                <a:close/>
              </a:path>
            </a:pathLst>
          </a:custGeom>
          <a:blipFill>
            <a:blip r:embed="rId7"/>
            <a:stretch>
              <a:fillRect l="0" t="0" r="0" b="0"/>
            </a:stretch>
          </a:blipFill>
        </p:spPr>
      </p:sp>
      <p:sp>
        <p:nvSpPr>
          <p:cNvPr name="Freeform 8" id="8"/>
          <p:cNvSpPr/>
          <p:nvPr/>
        </p:nvSpPr>
        <p:spPr>
          <a:xfrm flipH="false" flipV="false" rot="0">
            <a:off x="12288445" y="8127222"/>
            <a:ext cx="1600112" cy="1038747"/>
          </a:xfrm>
          <a:custGeom>
            <a:avLst/>
            <a:gdLst/>
            <a:ahLst/>
            <a:cxnLst/>
            <a:rect r="r" b="b" t="t" l="l"/>
            <a:pathLst>
              <a:path h="1038747" w="1600112">
                <a:moveTo>
                  <a:pt x="0" y="0"/>
                </a:moveTo>
                <a:lnTo>
                  <a:pt x="1600112" y="0"/>
                </a:lnTo>
                <a:lnTo>
                  <a:pt x="1600112" y="1038747"/>
                </a:lnTo>
                <a:lnTo>
                  <a:pt x="0" y="1038747"/>
                </a:lnTo>
                <a:lnTo>
                  <a:pt x="0" y="0"/>
                </a:lnTo>
                <a:close/>
              </a:path>
            </a:pathLst>
          </a:custGeom>
          <a:blipFill>
            <a:blip r:embed="rId8"/>
            <a:stretch>
              <a:fillRect l="0" t="0" r="0" b="0"/>
            </a:stretch>
          </a:blipFill>
        </p:spPr>
      </p:sp>
      <p:sp>
        <p:nvSpPr>
          <p:cNvPr name="TextBox 9" id="9"/>
          <p:cNvSpPr txBox="true"/>
          <p:nvPr/>
        </p:nvSpPr>
        <p:spPr>
          <a:xfrm rot="0">
            <a:off x="1494338" y="3209261"/>
            <a:ext cx="15299324" cy="3582729"/>
          </a:xfrm>
          <a:prstGeom prst="rect">
            <a:avLst/>
          </a:prstGeom>
        </p:spPr>
        <p:txBody>
          <a:bodyPr anchor="t" rtlCol="false" tIns="0" lIns="0" bIns="0" rIns="0">
            <a:spAutoFit/>
          </a:bodyPr>
          <a:lstStyle/>
          <a:p>
            <a:pPr algn="ctr">
              <a:lnSpc>
                <a:spcPts val="14072"/>
              </a:lnSpc>
            </a:pPr>
            <a:r>
              <a:rPr lang="en-US" sz="10051">
                <a:solidFill>
                  <a:srgbClr val="5062C6"/>
                </a:solidFill>
                <a:latin typeface="Poppins Ultra-Bold"/>
              </a:rPr>
              <a:t>ANALYSIS OF COVID-19 AND BREAST CANCER</a:t>
            </a:r>
          </a:p>
        </p:txBody>
      </p:sp>
      <p:sp>
        <p:nvSpPr>
          <p:cNvPr name="TextBox 10" id="10"/>
          <p:cNvSpPr txBox="true"/>
          <p:nvPr/>
        </p:nvSpPr>
        <p:spPr>
          <a:xfrm rot="0">
            <a:off x="1589644" y="7325142"/>
            <a:ext cx="14413577" cy="718105"/>
          </a:xfrm>
          <a:prstGeom prst="rect">
            <a:avLst/>
          </a:prstGeom>
        </p:spPr>
        <p:txBody>
          <a:bodyPr anchor="t" rtlCol="false" tIns="0" lIns="0" bIns="0" rIns="0">
            <a:spAutoFit/>
          </a:bodyPr>
          <a:lstStyle/>
          <a:p>
            <a:pPr algn="ctr">
              <a:lnSpc>
                <a:spcPts val="5569"/>
              </a:lnSpc>
            </a:pPr>
            <a:r>
              <a:rPr lang="en-US" sz="3978">
                <a:solidFill>
                  <a:srgbClr val="00878E"/>
                </a:solidFill>
                <a:latin typeface="Poppins Ultra-Bold"/>
              </a:rPr>
              <a:t>By: Hamza, Mina, Dean, Shan, Fozia, Alejandra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85" t="-58433" r="-9465" b="-47483"/>
            </a:stretch>
          </a:blipFill>
        </p:spPr>
      </p:sp>
      <p:sp>
        <p:nvSpPr>
          <p:cNvPr name="Freeform 3" id="3"/>
          <p:cNvSpPr/>
          <p:nvPr/>
        </p:nvSpPr>
        <p:spPr>
          <a:xfrm flipH="false" flipV="false" rot="0">
            <a:off x="-2435023" y="7493109"/>
            <a:ext cx="5498019" cy="4480885"/>
          </a:xfrm>
          <a:custGeom>
            <a:avLst/>
            <a:gdLst/>
            <a:ahLst/>
            <a:cxnLst/>
            <a:rect r="r" b="b" t="t" l="l"/>
            <a:pathLst>
              <a:path h="4480885" w="5498019">
                <a:moveTo>
                  <a:pt x="0" y="0"/>
                </a:moveTo>
                <a:lnTo>
                  <a:pt x="5498018" y="0"/>
                </a:lnTo>
                <a:lnTo>
                  <a:pt x="5498018" y="4480885"/>
                </a:lnTo>
                <a:lnTo>
                  <a:pt x="0" y="4480885"/>
                </a:lnTo>
                <a:lnTo>
                  <a:pt x="0" y="0"/>
                </a:lnTo>
                <a:close/>
              </a:path>
            </a:pathLst>
          </a:custGeom>
          <a:blipFill>
            <a:blip r:embed="rId3"/>
            <a:stretch>
              <a:fillRect l="0" t="0" r="0" b="0"/>
            </a:stretch>
          </a:blipFill>
        </p:spPr>
      </p:sp>
      <p:sp>
        <p:nvSpPr>
          <p:cNvPr name="Freeform 4" id="4"/>
          <p:cNvSpPr/>
          <p:nvPr/>
        </p:nvSpPr>
        <p:spPr>
          <a:xfrm flipH="false" flipV="false" rot="8009335">
            <a:off x="12764065" y="7028922"/>
            <a:ext cx="2802635" cy="928373"/>
          </a:xfrm>
          <a:custGeom>
            <a:avLst/>
            <a:gdLst/>
            <a:ahLst/>
            <a:cxnLst/>
            <a:rect r="r" b="b" t="t" l="l"/>
            <a:pathLst>
              <a:path h="928373" w="2802635">
                <a:moveTo>
                  <a:pt x="0" y="0"/>
                </a:moveTo>
                <a:lnTo>
                  <a:pt x="2802635" y="0"/>
                </a:lnTo>
                <a:lnTo>
                  <a:pt x="2802635" y="928373"/>
                </a:lnTo>
                <a:lnTo>
                  <a:pt x="0" y="928373"/>
                </a:lnTo>
                <a:lnTo>
                  <a:pt x="0" y="0"/>
                </a:lnTo>
                <a:close/>
              </a:path>
            </a:pathLst>
          </a:custGeom>
          <a:blipFill>
            <a:blip r:embed="rId4"/>
            <a:stretch>
              <a:fillRect l="0" t="0" r="0" b="0"/>
            </a:stretch>
          </a:blipFill>
        </p:spPr>
      </p:sp>
      <p:sp>
        <p:nvSpPr>
          <p:cNvPr name="Freeform 5" id="5"/>
          <p:cNvSpPr/>
          <p:nvPr/>
        </p:nvSpPr>
        <p:spPr>
          <a:xfrm flipH="false" flipV="false" rot="0">
            <a:off x="4722660" y="469855"/>
            <a:ext cx="8842680" cy="9347289"/>
          </a:xfrm>
          <a:custGeom>
            <a:avLst/>
            <a:gdLst/>
            <a:ahLst/>
            <a:cxnLst/>
            <a:rect r="r" b="b" t="t" l="l"/>
            <a:pathLst>
              <a:path h="9347289" w="8842680">
                <a:moveTo>
                  <a:pt x="0" y="0"/>
                </a:moveTo>
                <a:lnTo>
                  <a:pt x="8842680" y="0"/>
                </a:lnTo>
                <a:lnTo>
                  <a:pt x="8842680" y="9347290"/>
                </a:lnTo>
                <a:lnTo>
                  <a:pt x="0" y="9347290"/>
                </a:lnTo>
                <a:lnTo>
                  <a:pt x="0" y="0"/>
                </a:lnTo>
                <a:close/>
              </a:path>
            </a:pathLst>
          </a:custGeom>
          <a:blipFill>
            <a:blip r:embed="rId5"/>
            <a:stretch>
              <a:fillRect l="0" t="0" r="0" b="0"/>
            </a:stretch>
          </a:blipFill>
        </p:spPr>
      </p:sp>
      <p:sp>
        <p:nvSpPr>
          <p:cNvPr name="TextBox 6" id="6"/>
          <p:cNvSpPr txBox="true"/>
          <p:nvPr/>
        </p:nvSpPr>
        <p:spPr>
          <a:xfrm rot="0">
            <a:off x="2193039" y="2141289"/>
            <a:ext cx="13901922" cy="5775823"/>
          </a:xfrm>
          <a:prstGeom prst="rect">
            <a:avLst/>
          </a:prstGeom>
        </p:spPr>
        <p:txBody>
          <a:bodyPr anchor="t" rtlCol="false" tIns="0" lIns="0" bIns="0" rIns="0">
            <a:spAutoFit/>
          </a:bodyPr>
          <a:lstStyle/>
          <a:p>
            <a:pPr algn="ctr">
              <a:lnSpc>
                <a:spcPts val="11347"/>
              </a:lnSpc>
            </a:pPr>
            <a:r>
              <a:rPr lang="en-US" sz="8105" spc="186">
                <a:solidFill>
                  <a:srgbClr val="F4F4F4"/>
                </a:solidFill>
                <a:latin typeface="Poppins Ultra-Bold"/>
              </a:rPr>
              <a:t> INFLUENCE OF SMOKING ON THE SEVERITY OF COVID-19 IN INDIVIDUALS WITH BREAST CANCER.</a:t>
            </a:r>
          </a:p>
        </p:txBody>
      </p:sp>
      <p:sp>
        <p:nvSpPr>
          <p:cNvPr name="Freeform 7" id="7"/>
          <p:cNvSpPr/>
          <p:nvPr/>
        </p:nvSpPr>
        <p:spPr>
          <a:xfrm flipH="false" flipV="false" rot="0">
            <a:off x="14971789" y="-1629316"/>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3"/>
            <a:stretch>
              <a:fillRect l="0" t="0" r="0" b="0"/>
            </a:stretch>
          </a:blipFill>
        </p:spPr>
      </p:sp>
      <p:sp>
        <p:nvSpPr>
          <p:cNvPr name="Freeform 8" id="8"/>
          <p:cNvSpPr/>
          <p:nvPr/>
        </p:nvSpPr>
        <p:spPr>
          <a:xfrm flipH="false" flipV="false" rot="-2368108">
            <a:off x="1224115" y="1254762"/>
            <a:ext cx="2802635" cy="928373"/>
          </a:xfrm>
          <a:custGeom>
            <a:avLst/>
            <a:gdLst/>
            <a:ahLst/>
            <a:cxnLst/>
            <a:rect r="r" b="b" t="t" l="l"/>
            <a:pathLst>
              <a:path h="928373" w="2802635">
                <a:moveTo>
                  <a:pt x="0" y="0"/>
                </a:moveTo>
                <a:lnTo>
                  <a:pt x="2802635" y="0"/>
                </a:lnTo>
                <a:lnTo>
                  <a:pt x="2802635" y="928372"/>
                </a:lnTo>
                <a:lnTo>
                  <a:pt x="0" y="928372"/>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563624" y="8133793"/>
            <a:ext cx="3127248" cy="3305705"/>
          </a:xfrm>
          <a:custGeom>
            <a:avLst/>
            <a:gdLst/>
            <a:ahLst/>
            <a:cxnLst/>
            <a:rect r="r" b="b" t="t" l="l"/>
            <a:pathLst>
              <a:path h="3305705" w="3127248">
                <a:moveTo>
                  <a:pt x="0" y="0"/>
                </a:moveTo>
                <a:lnTo>
                  <a:pt x="3127248" y="0"/>
                </a:lnTo>
                <a:lnTo>
                  <a:pt x="3127248" y="3305705"/>
                </a:lnTo>
                <a:lnTo>
                  <a:pt x="0" y="3305705"/>
                </a:lnTo>
                <a:lnTo>
                  <a:pt x="0" y="0"/>
                </a:lnTo>
                <a:close/>
              </a:path>
            </a:pathLst>
          </a:custGeom>
          <a:blipFill>
            <a:blip r:embed="rId2"/>
            <a:stretch>
              <a:fillRect l="0" t="0" r="0" b="0"/>
            </a:stretch>
          </a:blipFill>
        </p:spPr>
      </p:sp>
      <p:sp>
        <p:nvSpPr>
          <p:cNvPr name="Freeform 3" id="3"/>
          <p:cNvSpPr/>
          <p:nvPr/>
        </p:nvSpPr>
        <p:spPr>
          <a:xfrm flipH="false" flipV="false" rot="0">
            <a:off x="6602501" y="769247"/>
            <a:ext cx="5082997" cy="3855852"/>
          </a:xfrm>
          <a:custGeom>
            <a:avLst/>
            <a:gdLst/>
            <a:ahLst/>
            <a:cxnLst/>
            <a:rect r="r" b="b" t="t" l="l"/>
            <a:pathLst>
              <a:path h="3855852" w="5082997">
                <a:moveTo>
                  <a:pt x="0" y="0"/>
                </a:moveTo>
                <a:lnTo>
                  <a:pt x="5082998" y="0"/>
                </a:lnTo>
                <a:lnTo>
                  <a:pt x="5082998" y="3855851"/>
                </a:lnTo>
                <a:lnTo>
                  <a:pt x="0" y="3855851"/>
                </a:lnTo>
                <a:lnTo>
                  <a:pt x="0" y="0"/>
                </a:lnTo>
                <a:close/>
              </a:path>
            </a:pathLst>
          </a:custGeom>
          <a:blipFill>
            <a:blip r:embed="rId3"/>
            <a:stretch>
              <a:fillRect l="0" t="0" r="0" b="0"/>
            </a:stretch>
          </a:blipFill>
        </p:spPr>
      </p:sp>
      <p:sp>
        <p:nvSpPr>
          <p:cNvPr name="Freeform 4" id="4"/>
          <p:cNvSpPr/>
          <p:nvPr/>
        </p:nvSpPr>
        <p:spPr>
          <a:xfrm flipH="false" flipV="false" rot="0">
            <a:off x="12464052" y="769247"/>
            <a:ext cx="5238378" cy="3855852"/>
          </a:xfrm>
          <a:custGeom>
            <a:avLst/>
            <a:gdLst/>
            <a:ahLst/>
            <a:cxnLst/>
            <a:rect r="r" b="b" t="t" l="l"/>
            <a:pathLst>
              <a:path h="3855852" w="5238378">
                <a:moveTo>
                  <a:pt x="0" y="0"/>
                </a:moveTo>
                <a:lnTo>
                  <a:pt x="5238377" y="0"/>
                </a:lnTo>
                <a:lnTo>
                  <a:pt x="5238377" y="3855851"/>
                </a:lnTo>
                <a:lnTo>
                  <a:pt x="0" y="3855851"/>
                </a:lnTo>
                <a:lnTo>
                  <a:pt x="0" y="0"/>
                </a:lnTo>
                <a:close/>
              </a:path>
            </a:pathLst>
          </a:custGeom>
          <a:blipFill>
            <a:blip r:embed="rId4"/>
            <a:stretch>
              <a:fillRect l="0" t="0" r="0" b="0"/>
            </a:stretch>
          </a:blipFill>
        </p:spPr>
      </p:sp>
      <p:sp>
        <p:nvSpPr>
          <p:cNvPr name="Freeform 5" id="5"/>
          <p:cNvSpPr/>
          <p:nvPr/>
        </p:nvSpPr>
        <p:spPr>
          <a:xfrm flipH="false" flipV="false" rot="0">
            <a:off x="8994925" y="4754699"/>
            <a:ext cx="6088316" cy="5375401"/>
          </a:xfrm>
          <a:custGeom>
            <a:avLst/>
            <a:gdLst/>
            <a:ahLst/>
            <a:cxnLst/>
            <a:rect r="r" b="b" t="t" l="l"/>
            <a:pathLst>
              <a:path h="5375401" w="6088316">
                <a:moveTo>
                  <a:pt x="0" y="0"/>
                </a:moveTo>
                <a:lnTo>
                  <a:pt x="6088315" y="0"/>
                </a:lnTo>
                <a:lnTo>
                  <a:pt x="6088315" y="5375401"/>
                </a:lnTo>
                <a:lnTo>
                  <a:pt x="0" y="5375401"/>
                </a:lnTo>
                <a:lnTo>
                  <a:pt x="0" y="0"/>
                </a:lnTo>
                <a:close/>
              </a:path>
            </a:pathLst>
          </a:custGeom>
          <a:blipFill>
            <a:blip r:embed="rId5"/>
            <a:stretch>
              <a:fillRect l="0" t="0" r="-798" b="0"/>
            </a:stretch>
          </a:blipFill>
        </p:spPr>
      </p:sp>
      <p:sp>
        <p:nvSpPr>
          <p:cNvPr name="TextBox 6" id="6"/>
          <p:cNvSpPr txBox="true"/>
          <p:nvPr/>
        </p:nvSpPr>
        <p:spPr>
          <a:xfrm rot="0">
            <a:off x="1361152" y="377111"/>
            <a:ext cx="2926953" cy="704229"/>
          </a:xfrm>
          <a:prstGeom prst="rect">
            <a:avLst/>
          </a:prstGeom>
        </p:spPr>
        <p:txBody>
          <a:bodyPr anchor="t" rtlCol="false" tIns="0" lIns="0" bIns="0" rIns="0">
            <a:spAutoFit/>
          </a:bodyPr>
          <a:lstStyle/>
          <a:p>
            <a:pPr algn="ctr">
              <a:lnSpc>
                <a:spcPts val="5809"/>
              </a:lnSpc>
            </a:pPr>
            <a:r>
              <a:rPr lang="en-US" sz="4149">
                <a:solidFill>
                  <a:srgbClr val="16948A"/>
                </a:solidFill>
                <a:latin typeface="Canva Sans Bold"/>
              </a:rPr>
              <a:t>Hypothesis</a:t>
            </a:r>
          </a:p>
        </p:txBody>
      </p:sp>
      <p:sp>
        <p:nvSpPr>
          <p:cNvPr name="TextBox 7" id="7"/>
          <p:cNvSpPr txBox="true"/>
          <p:nvPr/>
        </p:nvSpPr>
        <p:spPr>
          <a:xfrm rot="0">
            <a:off x="186924" y="1477456"/>
            <a:ext cx="5275408" cy="1471470"/>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a:rPr>
              <a:t>Individuals who smoke and have Breast Cancer have a higher chance of having a severe COVID compared to the individuals who do not smoke.</a:t>
            </a:r>
          </a:p>
        </p:txBody>
      </p:sp>
      <p:sp>
        <p:nvSpPr>
          <p:cNvPr name="TextBox 8" id="8"/>
          <p:cNvSpPr txBox="true"/>
          <p:nvPr/>
        </p:nvSpPr>
        <p:spPr>
          <a:xfrm rot="0">
            <a:off x="0" y="3310876"/>
            <a:ext cx="5649257" cy="1437654"/>
          </a:xfrm>
          <a:prstGeom prst="rect">
            <a:avLst/>
          </a:prstGeom>
        </p:spPr>
        <p:txBody>
          <a:bodyPr anchor="t" rtlCol="false" tIns="0" lIns="0" bIns="0" rIns="0">
            <a:spAutoFit/>
          </a:bodyPr>
          <a:lstStyle/>
          <a:p>
            <a:pPr algn="ctr">
              <a:lnSpc>
                <a:spcPts val="5809"/>
              </a:lnSpc>
            </a:pPr>
            <a:r>
              <a:rPr lang="en-US" sz="4149">
                <a:solidFill>
                  <a:srgbClr val="16948A"/>
                </a:solidFill>
                <a:latin typeface="Canva Sans Bold"/>
              </a:rPr>
              <a:t>Chi-Squared Test Result</a:t>
            </a:r>
          </a:p>
        </p:txBody>
      </p:sp>
      <p:sp>
        <p:nvSpPr>
          <p:cNvPr name="TextBox 9" id="9"/>
          <p:cNvSpPr txBox="true"/>
          <p:nvPr/>
        </p:nvSpPr>
        <p:spPr>
          <a:xfrm rot="0">
            <a:off x="373849" y="5148580"/>
            <a:ext cx="5275408" cy="4072913"/>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a:rPr>
              <a:t>P-value :  0.30</a:t>
            </a:r>
          </a:p>
          <a:p>
            <a:pPr algn="ctr">
              <a:lnSpc>
                <a:spcPts val="2930"/>
              </a:lnSpc>
            </a:pPr>
          </a:p>
          <a:p>
            <a:pPr algn="ctr">
              <a:lnSpc>
                <a:spcPts val="2930"/>
              </a:lnSpc>
            </a:pPr>
            <a:r>
              <a:rPr lang="en-US" sz="2093">
                <a:solidFill>
                  <a:srgbClr val="484A4B"/>
                </a:solidFill>
                <a:latin typeface="Canva Sans"/>
              </a:rPr>
              <a:t>Since the p-value is greater than 0.05, we cannot reject the null hypothesis. This means that there is no significant </a:t>
            </a:r>
          </a:p>
          <a:p>
            <a:pPr algn="ctr">
              <a:lnSpc>
                <a:spcPts val="2930"/>
              </a:lnSpc>
            </a:pPr>
            <a:r>
              <a:rPr lang="en-US" sz="2093">
                <a:solidFill>
                  <a:srgbClr val="484A4B"/>
                </a:solidFill>
                <a:latin typeface="Canva Sans"/>
              </a:rPr>
              <a:t>difference between the two data sets. Therefore, individuals who smoke and have Breast Cancer do not have a higher chance of having a severe COVID compared to the individuals who do not smoke.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85" t="-58433" r="-9465" b="-47483"/>
            </a:stretch>
          </a:blipFill>
        </p:spPr>
      </p:sp>
      <p:sp>
        <p:nvSpPr>
          <p:cNvPr name="Freeform 3" id="3"/>
          <p:cNvSpPr/>
          <p:nvPr/>
        </p:nvSpPr>
        <p:spPr>
          <a:xfrm flipH="false" flipV="false" rot="0">
            <a:off x="-2435023" y="7493109"/>
            <a:ext cx="5498019" cy="4480885"/>
          </a:xfrm>
          <a:custGeom>
            <a:avLst/>
            <a:gdLst/>
            <a:ahLst/>
            <a:cxnLst/>
            <a:rect r="r" b="b" t="t" l="l"/>
            <a:pathLst>
              <a:path h="4480885" w="5498019">
                <a:moveTo>
                  <a:pt x="0" y="0"/>
                </a:moveTo>
                <a:lnTo>
                  <a:pt x="5498018" y="0"/>
                </a:lnTo>
                <a:lnTo>
                  <a:pt x="5498018" y="4480885"/>
                </a:lnTo>
                <a:lnTo>
                  <a:pt x="0" y="4480885"/>
                </a:lnTo>
                <a:lnTo>
                  <a:pt x="0" y="0"/>
                </a:lnTo>
                <a:close/>
              </a:path>
            </a:pathLst>
          </a:custGeom>
          <a:blipFill>
            <a:blip r:embed="rId3"/>
            <a:stretch>
              <a:fillRect l="0" t="0" r="0" b="0"/>
            </a:stretch>
          </a:blipFill>
        </p:spPr>
      </p:sp>
      <p:sp>
        <p:nvSpPr>
          <p:cNvPr name="Freeform 4" id="4"/>
          <p:cNvSpPr/>
          <p:nvPr/>
        </p:nvSpPr>
        <p:spPr>
          <a:xfrm flipH="false" flipV="false" rot="8009335">
            <a:off x="12764065" y="7028922"/>
            <a:ext cx="2802635" cy="928373"/>
          </a:xfrm>
          <a:custGeom>
            <a:avLst/>
            <a:gdLst/>
            <a:ahLst/>
            <a:cxnLst/>
            <a:rect r="r" b="b" t="t" l="l"/>
            <a:pathLst>
              <a:path h="928373" w="2802635">
                <a:moveTo>
                  <a:pt x="0" y="0"/>
                </a:moveTo>
                <a:lnTo>
                  <a:pt x="2802635" y="0"/>
                </a:lnTo>
                <a:lnTo>
                  <a:pt x="2802635" y="928373"/>
                </a:lnTo>
                <a:lnTo>
                  <a:pt x="0" y="928373"/>
                </a:lnTo>
                <a:lnTo>
                  <a:pt x="0" y="0"/>
                </a:lnTo>
                <a:close/>
              </a:path>
            </a:pathLst>
          </a:custGeom>
          <a:blipFill>
            <a:blip r:embed="rId4"/>
            <a:stretch>
              <a:fillRect l="0" t="0" r="0" b="0"/>
            </a:stretch>
          </a:blipFill>
        </p:spPr>
      </p:sp>
      <p:sp>
        <p:nvSpPr>
          <p:cNvPr name="Freeform 5" id="5"/>
          <p:cNvSpPr/>
          <p:nvPr/>
        </p:nvSpPr>
        <p:spPr>
          <a:xfrm flipH="false" flipV="false" rot="0">
            <a:off x="4722660" y="469855"/>
            <a:ext cx="8842680" cy="9347289"/>
          </a:xfrm>
          <a:custGeom>
            <a:avLst/>
            <a:gdLst/>
            <a:ahLst/>
            <a:cxnLst/>
            <a:rect r="r" b="b" t="t" l="l"/>
            <a:pathLst>
              <a:path h="9347289" w="8842680">
                <a:moveTo>
                  <a:pt x="0" y="0"/>
                </a:moveTo>
                <a:lnTo>
                  <a:pt x="8842680" y="0"/>
                </a:lnTo>
                <a:lnTo>
                  <a:pt x="8842680" y="9347290"/>
                </a:lnTo>
                <a:lnTo>
                  <a:pt x="0" y="9347290"/>
                </a:lnTo>
                <a:lnTo>
                  <a:pt x="0" y="0"/>
                </a:lnTo>
                <a:close/>
              </a:path>
            </a:pathLst>
          </a:custGeom>
          <a:blipFill>
            <a:blip r:embed="rId5"/>
            <a:stretch>
              <a:fillRect l="0" t="0" r="0" b="0"/>
            </a:stretch>
          </a:blipFill>
        </p:spPr>
      </p:sp>
      <p:sp>
        <p:nvSpPr>
          <p:cNvPr name="TextBox 6" id="6"/>
          <p:cNvSpPr txBox="true"/>
          <p:nvPr/>
        </p:nvSpPr>
        <p:spPr>
          <a:xfrm rot="0">
            <a:off x="1760721" y="2028867"/>
            <a:ext cx="14766557" cy="6029240"/>
          </a:xfrm>
          <a:prstGeom prst="rect">
            <a:avLst/>
          </a:prstGeom>
        </p:spPr>
        <p:txBody>
          <a:bodyPr anchor="t" rtlCol="false" tIns="0" lIns="0" bIns="0" rIns="0">
            <a:spAutoFit/>
          </a:bodyPr>
          <a:lstStyle/>
          <a:p>
            <a:pPr algn="ctr">
              <a:lnSpc>
                <a:spcPts val="9454"/>
              </a:lnSpc>
            </a:pPr>
            <a:r>
              <a:rPr lang="en-US" sz="6753" spc="155">
                <a:solidFill>
                  <a:srgbClr val="F4F4F4"/>
                </a:solidFill>
                <a:latin typeface="Poppins Ultra-Bold"/>
              </a:rPr>
              <a:t>THE RELATIONSHIP BETWEEN SMOKING, BREAST CANCER (BC) STATUS, AND COVID INCIDENCE ACROSS DIFFERENT RACIAL GROUPS</a:t>
            </a:r>
          </a:p>
        </p:txBody>
      </p:sp>
      <p:sp>
        <p:nvSpPr>
          <p:cNvPr name="Freeform 7" id="7"/>
          <p:cNvSpPr/>
          <p:nvPr/>
        </p:nvSpPr>
        <p:spPr>
          <a:xfrm flipH="false" flipV="false" rot="0">
            <a:off x="14971789" y="-1629316"/>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3"/>
            <a:stretch>
              <a:fillRect l="0" t="0" r="0" b="0"/>
            </a:stretch>
          </a:blipFill>
        </p:spPr>
      </p:sp>
      <p:sp>
        <p:nvSpPr>
          <p:cNvPr name="Freeform 8" id="8"/>
          <p:cNvSpPr/>
          <p:nvPr/>
        </p:nvSpPr>
        <p:spPr>
          <a:xfrm flipH="false" flipV="false" rot="-2368108">
            <a:off x="-329098" y="784906"/>
            <a:ext cx="2802635" cy="928373"/>
          </a:xfrm>
          <a:custGeom>
            <a:avLst/>
            <a:gdLst/>
            <a:ahLst/>
            <a:cxnLst/>
            <a:rect r="r" b="b" t="t" l="l"/>
            <a:pathLst>
              <a:path h="928373" w="2802635">
                <a:moveTo>
                  <a:pt x="0" y="0"/>
                </a:moveTo>
                <a:lnTo>
                  <a:pt x="2802635" y="0"/>
                </a:lnTo>
                <a:lnTo>
                  <a:pt x="2802635" y="928373"/>
                </a:lnTo>
                <a:lnTo>
                  <a:pt x="0" y="928373"/>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563624" y="8133793"/>
            <a:ext cx="3127248" cy="3305705"/>
          </a:xfrm>
          <a:custGeom>
            <a:avLst/>
            <a:gdLst/>
            <a:ahLst/>
            <a:cxnLst/>
            <a:rect r="r" b="b" t="t" l="l"/>
            <a:pathLst>
              <a:path h="3305705" w="3127248">
                <a:moveTo>
                  <a:pt x="0" y="0"/>
                </a:moveTo>
                <a:lnTo>
                  <a:pt x="3127248" y="0"/>
                </a:lnTo>
                <a:lnTo>
                  <a:pt x="3127248" y="3305705"/>
                </a:lnTo>
                <a:lnTo>
                  <a:pt x="0" y="3305705"/>
                </a:lnTo>
                <a:lnTo>
                  <a:pt x="0" y="0"/>
                </a:lnTo>
                <a:close/>
              </a:path>
            </a:pathLst>
          </a:custGeom>
          <a:blipFill>
            <a:blip r:embed="rId2"/>
            <a:stretch>
              <a:fillRect l="0" t="0" r="0" b="0"/>
            </a:stretch>
          </a:blipFill>
        </p:spPr>
      </p:sp>
      <p:sp>
        <p:nvSpPr>
          <p:cNvPr name="Freeform 3" id="3"/>
          <p:cNvSpPr/>
          <p:nvPr/>
        </p:nvSpPr>
        <p:spPr>
          <a:xfrm flipH="false" flipV="false" rot="0">
            <a:off x="1671278" y="2282780"/>
            <a:ext cx="14327137" cy="4169507"/>
          </a:xfrm>
          <a:custGeom>
            <a:avLst/>
            <a:gdLst/>
            <a:ahLst/>
            <a:cxnLst/>
            <a:rect r="r" b="b" t="t" l="l"/>
            <a:pathLst>
              <a:path h="4169507" w="14327137">
                <a:moveTo>
                  <a:pt x="0" y="0"/>
                </a:moveTo>
                <a:lnTo>
                  <a:pt x="14327137" y="0"/>
                </a:lnTo>
                <a:lnTo>
                  <a:pt x="14327137" y="4169508"/>
                </a:lnTo>
                <a:lnTo>
                  <a:pt x="0" y="4169508"/>
                </a:lnTo>
                <a:lnTo>
                  <a:pt x="0" y="0"/>
                </a:lnTo>
                <a:close/>
              </a:path>
            </a:pathLst>
          </a:custGeom>
          <a:blipFill>
            <a:blip r:embed="rId3"/>
            <a:stretch>
              <a:fillRect l="0" t="0" r="0" b="0"/>
            </a:stretch>
          </a:blipFill>
        </p:spPr>
      </p:sp>
      <p:sp>
        <p:nvSpPr>
          <p:cNvPr name="TextBox 4" id="4"/>
          <p:cNvSpPr txBox="true"/>
          <p:nvPr/>
        </p:nvSpPr>
        <p:spPr>
          <a:xfrm rot="0">
            <a:off x="7688820" y="473062"/>
            <a:ext cx="2292052"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Hypothesis</a:t>
            </a:r>
          </a:p>
        </p:txBody>
      </p:sp>
      <p:sp>
        <p:nvSpPr>
          <p:cNvPr name="TextBox 5" id="5"/>
          <p:cNvSpPr txBox="true"/>
          <p:nvPr/>
        </p:nvSpPr>
        <p:spPr>
          <a:xfrm rot="0">
            <a:off x="3166067" y="1202055"/>
            <a:ext cx="11337558" cy="728201"/>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a:rPr>
              <a:t>Amongst all the races with different breast cancer statuses, smoking is a factor for them to have COVID.</a:t>
            </a:r>
          </a:p>
        </p:txBody>
      </p:sp>
      <p:sp>
        <p:nvSpPr>
          <p:cNvPr name="TextBox 6" id="6"/>
          <p:cNvSpPr txBox="true"/>
          <p:nvPr/>
        </p:nvSpPr>
        <p:spPr>
          <a:xfrm rot="0">
            <a:off x="4851915" y="6718988"/>
            <a:ext cx="7965864"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Chi-Squared Test Result</a:t>
            </a:r>
          </a:p>
        </p:txBody>
      </p:sp>
      <p:sp>
        <p:nvSpPr>
          <p:cNvPr name="TextBox 7" id="7"/>
          <p:cNvSpPr txBox="true"/>
          <p:nvPr/>
        </p:nvSpPr>
        <p:spPr>
          <a:xfrm rot="0">
            <a:off x="2496784" y="7571906"/>
            <a:ext cx="13294432" cy="1843105"/>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a:rPr>
              <a:t>P-value :  0.03</a:t>
            </a:r>
          </a:p>
          <a:p>
            <a:pPr algn="ctr">
              <a:lnSpc>
                <a:spcPts val="2930"/>
              </a:lnSpc>
            </a:pPr>
          </a:p>
          <a:p>
            <a:pPr algn="ctr">
              <a:lnSpc>
                <a:spcPts val="2930"/>
              </a:lnSpc>
            </a:pPr>
            <a:r>
              <a:rPr lang="en-US" sz="2093">
                <a:solidFill>
                  <a:srgbClr val="484A4B"/>
                </a:solidFill>
                <a:latin typeface="Canva Sans"/>
              </a:rPr>
              <a:t>Since the p-value is smaller than 0.05, we reject the null hypothesis. This means that there is a significant difference between the two data sets.  Therefore, amongst all the races with active and responding breast cancer statuses, smoking is a factor for them to have COVID.</a:t>
            </a:r>
          </a:p>
        </p:txBody>
      </p:sp>
      <p:sp>
        <p:nvSpPr>
          <p:cNvPr name="TextBox 8" id="8"/>
          <p:cNvSpPr txBox="true"/>
          <p:nvPr/>
        </p:nvSpPr>
        <p:spPr>
          <a:xfrm rot="0">
            <a:off x="0" y="39032"/>
            <a:ext cx="4245052" cy="430543"/>
          </a:xfrm>
          <a:prstGeom prst="rect">
            <a:avLst/>
          </a:prstGeom>
        </p:spPr>
        <p:txBody>
          <a:bodyPr anchor="t" rtlCol="false" tIns="0" lIns="0" bIns="0" rIns="0">
            <a:spAutoFit/>
          </a:bodyPr>
          <a:lstStyle/>
          <a:p>
            <a:pPr algn="ctr">
              <a:lnSpc>
                <a:spcPts val="3569"/>
              </a:lnSpc>
            </a:pPr>
            <a:r>
              <a:rPr lang="en-US" sz="2549">
                <a:solidFill>
                  <a:srgbClr val="5062C6"/>
                </a:solidFill>
                <a:latin typeface="Canva Sans Bold"/>
              </a:rPr>
              <a:t>Active and responding BC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563624" y="8133793"/>
            <a:ext cx="3127248" cy="3305705"/>
          </a:xfrm>
          <a:custGeom>
            <a:avLst/>
            <a:gdLst/>
            <a:ahLst/>
            <a:cxnLst/>
            <a:rect r="r" b="b" t="t" l="l"/>
            <a:pathLst>
              <a:path h="3305705" w="3127248">
                <a:moveTo>
                  <a:pt x="0" y="0"/>
                </a:moveTo>
                <a:lnTo>
                  <a:pt x="3127248" y="0"/>
                </a:lnTo>
                <a:lnTo>
                  <a:pt x="3127248" y="3305705"/>
                </a:lnTo>
                <a:lnTo>
                  <a:pt x="0" y="3305705"/>
                </a:lnTo>
                <a:lnTo>
                  <a:pt x="0" y="0"/>
                </a:lnTo>
                <a:close/>
              </a:path>
            </a:pathLst>
          </a:custGeom>
          <a:blipFill>
            <a:blip r:embed="rId2"/>
            <a:stretch>
              <a:fillRect l="0" t="0" r="0" b="0"/>
            </a:stretch>
          </a:blipFill>
        </p:spPr>
      </p:sp>
      <p:sp>
        <p:nvSpPr>
          <p:cNvPr name="Freeform 3" id="3"/>
          <p:cNvSpPr/>
          <p:nvPr/>
        </p:nvSpPr>
        <p:spPr>
          <a:xfrm flipH="false" flipV="false" rot="0">
            <a:off x="2002298" y="2333107"/>
            <a:ext cx="14283404" cy="4162781"/>
          </a:xfrm>
          <a:custGeom>
            <a:avLst/>
            <a:gdLst/>
            <a:ahLst/>
            <a:cxnLst/>
            <a:rect r="r" b="b" t="t" l="l"/>
            <a:pathLst>
              <a:path h="4162781" w="14283404">
                <a:moveTo>
                  <a:pt x="0" y="0"/>
                </a:moveTo>
                <a:lnTo>
                  <a:pt x="14283404" y="0"/>
                </a:lnTo>
                <a:lnTo>
                  <a:pt x="14283404" y="4162781"/>
                </a:lnTo>
                <a:lnTo>
                  <a:pt x="0" y="4162781"/>
                </a:lnTo>
                <a:lnTo>
                  <a:pt x="0" y="0"/>
                </a:lnTo>
                <a:close/>
              </a:path>
            </a:pathLst>
          </a:custGeom>
          <a:blipFill>
            <a:blip r:embed="rId3"/>
            <a:stretch>
              <a:fillRect l="0" t="0" r="0" b="0"/>
            </a:stretch>
          </a:blipFill>
        </p:spPr>
      </p:sp>
      <p:sp>
        <p:nvSpPr>
          <p:cNvPr name="TextBox 4" id="4"/>
          <p:cNvSpPr txBox="true"/>
          <p:nvPr/>
        </p:nvSpPr>
        <p:spPr>
          <a:xfrm rot="0">
            <a:off x="0" y="39032"/>
            <a:ext cx="3402649" cy="430543"/>
          </a:xfrm>
          <a:prstGeom prst="rect">
            <a:avLst/>
          </a:prstGeom>
        </p:spPr>
        <p:txBody>
          <a:bodyPr anchor="t" rtlCol="false" tIns="0" lIns="0" bIns="0" rIns="0">
            <a:spAutoFit/>
          </a:bodyPr>
          <a:lstStyle/>
          <a:p>
            <a:pPr algn="ctr">
              <a:lnSpc>
                <a:spcPts val="3569"/>
              </a:lnSpc>
            </a:pPr>
            <a:r>
              <a:rPr lang="en-US" sz="2549">
                <a:solidFill>
                  <a:srgbClr val="5062C6"/>
                </a:solidFill>
                <a:latin typeface="Canva Sans Bold"/>
              </a:rPr>
              <a:t>Active and stable BC</a:t>
            </a:r>
          </a:p>
        </p:txBody>
      </p:sp>
      <p:sp>
        <p:nvSpPr>
          <p:cNvPr name="TextBox 5" id="5"/>
          <p:cNvSpPr txBox="true"/>
          <p:nvPr/>
        </p:nvSpPr>
        <p:spPr>
          <a:xfrm rot="0">
            <a:off x="7688820" y="473062"/>
            <a:ext cx="2292052"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Hypothesis</a:t>
            </a:r>
          </a:p>
        </p:txBody>
      </p:sp>
      <p:sp>
        <p:nvSpPr>
          <p:cNvPr name="TextBox 6" id="6"/>
          <p:cNvSpPr txBox="true"/>
          <p:nvPr/>
        </p:nvSpPr>
        <p:spPr>
          <a:xfrm rot="0">
            <a:off x="3166067" y="1202055"/>
            <a:ext cx="11337558" cy="728201"/>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a:rPr>
              <a:t>Amongst all the races with different breast cancer statuses, smoking is a factor for them to have COVID.</a:t>
            </a:r>
          </a:p>
        </p:txBody>
      </p:sp>
      <p:sp>
        <p:nvSpPr>
          <p:cNvPr name="TextBox 7" id="7"/>
          <p:cNvSpPr txBox="true"/>
          <p:nvPr/>
        </p:nvSpPr>
        <p:spPr>
          <a:xfrm rot="0">
            <a:off x="4851915" y="6838990"/>
            <a:ext cx="7965864"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Chi-Squared Test Result</a:t>
            </a:r>
          </a:p>
        </p:txBody>
      </p:sp>
      <p:sp>
        <p:nvSpPr>
          <p:cNvPr name="TextBox 8" id="8"/>
          <p:cNvSpPr txBox="true"/>
          <p:nvPr/>
        </p:nvSpPr>
        <p:spPr>
          <a:xfrm rot="0">
            <a:off x="2496784" y="7766306"/>
            <a:ext cx="13294432" cy="1843105"/>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a:rPr>
              <a:t>P-value :  0.34</a:t>
            </a:r>
          </a:p>
          <a:p>
            <a:pPr algn="ctr">
              <a:lnSpc>
                <a:spcPts val="2930"/>
              </a:lnSpc>
            </a:pPr>
          </a:p>
          <a:p>
            <a:pPr algn="ctr">
              <a:lnSpc>
                <a:spcPts val="2930"/>
              </a:lnSpc>
            </a:pPr>
            <a:r>
              <a:rPr lang="en-US" sz="2093">
                <a:solidFill>
                  <a:srgbClr val="484A4B"/>
                </a:solidFill>
                <a:latin typeface="Canva Sans"/>
              </a:rPr>
              <a:t>Since the p-value is greater than 0.05, we cannot reject the null hypothesis. This means that there is no significant difference between the two data sets. Therefore, amongst all the races with active and stable breast cancer statuses, smoking is not a factor for them to have COVID.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563624" y="8133793"/>
            <a:ext cx="3127248" cy="3305705"/>
          </a:xfrm>
          <a:custGeom>
            <a:avLst/>
            <a:gdLst/>
            <a:ahLst/>
            <a:cxnLst/>
            <a:rect r="r" b="b" t="t" l="l"/>
            <a:pathLst>
              <a:path h="3305705" w="3127248">
                <a:moveTo>
                  <a:pt x="0" y="0"/>
                </a:moveTo>
                <a:lnTo>
                  <a:pt x="3127248" y="0"/>
                </a:lnTo>
                <a:lnTo>
                  <a:pt x="3127248" y="3305705"/>
                </a:lnTo>
                <a:lnTo>
                  <a:pt x="0" y="3305705"/>
                </a:lnTo>
                <a:lnTo>
                  <a:pt x="0" y="0"/>
                </a:lnTo>
                <a:close/>
              </a:path>
            </a:pathLst>
          </a:custGeom>
          <a:blipFill>
            <a:blip r:embed="rId2"/>
            <a:stretch>
              <a:fillRect l="0" t="0" r="0" b="0"/>
            </a:stretch>
          </a:blipFill>
        </p:spPr>
      </p:sp>
      <p:sp>
        <p:nvSpPr>
          <p:cNvPr name="Freeform 3" id="3"/>
          <p:cNvSpPr/>
          <p:nvPr/>
        </p:nvSpPr>
        <p:spPr>
          <a:xfrm flipH="false" flipV="false" rot="0">
            <a:off x="1486727" y="2299696"/>
            <a:ext cx="14696239" cy="4218365"/>
          </a:xfrm>
          <a:custGeom>
            <a:avLst/>
            <a:gdLst/>
            <a:ahLst/>
            <a:cxnLst/>
            <a:rect r="r" b="b" t="t" l="l"/>
            <a:pathLst>
              <a:path h="4218365" w="14696239">
                <a:moveTo>
                  <a:pt x="0" y="0"/>
                </a:moveTo>
                <a:lnTo>
                  <a:pt x="14696239" y="0"/>
                </a:lnTo>
                <a:lnTo>
                  <a:pt x="14696239" y="4218365"/>
                </a:lnTo>
                <a:lnTo>
                  <a:pt x="0" y="4218365"/>
                </a:lnTo>
                <a:lnTo>
                  <a:pt x="0" y="0"/>
                </a:lnTo>
                <a:close/>
              </a:path>
            </a:pathLst>
          </a:custGeom>
          <a:blipFill>
            <a:blip r:embed="rId3"/>
            <a:stretch>
              <a:fillRect l="0" t="0" r="0" b="0"/>
            </a:stretch>
          </a:blipFill>
        </p:spPr>
      </p:sp>
      <p:sp>
        <p:nvSpPr>
          <p:cNvPr name="TextBox 4" id="4"/>
          <p:cNvSpPr txBox="true"/>
          <p:nvPr/>
        </p:nvSpPr>
        <p:spPr>
          <a:xfrm rot="0">
            <a:off x="0" y="39032"/>
            <a:ext cx="4245052" cy="430543"/>
          </a:xfrm>
          <a:prstGeom prst="rect">
            <a:avLst/>
          </a:prstGeom>
        </p:spPr>
        <p:txBody>
          <a:bodyPr anchor="t" rtlCol="false" tIns="0" lIns="0" bIns="0" rIns="0">
            <a:spAutoFit/>
          </a:bodyPr>
          <a:lstStyle/>
          <a:p>
            <a:pPr algn="ctr">
              <a:lnSpc>
                <a:spcPts val="3569"/>
              </a:lnSpc>
            </a:pPr>
            <a:r>
              <a:rPr lang="en-US" sz="2549">
                <a:solidFill>
                  <a:srgbClr val="5062C6"/>
                </a:solidFill>
                <a:latin typeface="Canva Sans Bold"/>
              </a:rPr>
              <a:t>Active and progressing BC</a:t>
            </a:r>
          </a:p>
        </p:txBody>
      </p:sp>
      <p:sp>
        <p:nvSpPr>
          <p:cNvPr name="TextBox 5" id="5"/>
          <p:cNvSpPr txBox="true"/>
          <p:nvPr/>
        </p:nvSpPr>
        <p:spPr>
          <a:xfrm rot="0">
            <a:off x="7688820" y="473062"/>
            <a:ext cx="2292052"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Hypothesis</a:t>
            </a:r>
          </a:p>
        </p:txBody>
      </p:sp>
      <p:sp>
        <p:nvSpPr>
          <p:cNvPr name="TextBox 6" id="6"/>
          <p:cNvSpPr txBox="true"/>
          <p:nvPr/>
        </p:nvSpPr>
        <p:spPr>
          <a:xfrm rot="0">
            <a:off x="3166067" y="1202055"/>
            <a:ext cx="11337558" cy="728201"/>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a:rPr>
              <a:t>Amongst all the races with different breast cancer statuses, smoking is a factor for them to have COVID.</a:t>
            </a:r>
          </a:p>
        </p:txBody>
      </p:sp>
      <p:sp>
        <p:nvSpPr>
          <p:cNvPr name="TextBox 7" id="7"/>
          <p:cNvSpPr txBox="true"/>
          <p:nvPr/>
        </p:nvSpPr>
        <p:spPr>
          <a:xfrm rot="0">
            <a:off x="4851915" y="6838990"/>
            <a:ext cx="7965864"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Chi-Squared Test Result</a:t>
            </a:r>
          </a:p>
        </p:txBody>
      </p:sp>
      <p:sp>
        <p:nvSpPr>
          <p:cNvPr name="TextBox 8" id="8"/>
          <p:cNvSpPr txBox="true"/>
          <p:nvPr/>
        </p:nvSpPr>
        <p:spPr>
          <a:xfrm rot="0">
            <a:off x="2496784" y="7766306"/>
            <a:ext cx="13294432" cy="1843105"/>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a:rPr>
              <a:t>P-value :  0.55</a:t>
            </a:r>
          </a:p>
          <a:p>
            <a:pPr algn="ctr">
              <a:lnSpc>
                <a:spcPts val="2930"/>
              </a:lnSpc>
            </a:pPr>
          </a:p>
          <a:p>
            <a:pPr algn="ctr">
              <a:lnSpc>
                <a:spcPts val="2930"/>
              </a:lnSpc>
            </a:pPr>
            <a:r>
              <a:rPr lang="en-US" sz="2093">
                <a:solidFill>
                  <a:srgbClr val="484A4B"/>
                </a:solidFill>
                <a:latin typeface="Canva Sans"/>
              </a:rPr>
              <a:t>Since the p-value is greater than 0.05, we cannot reject the null hypothesis. This means that there is no significant difference between the two data sets. Therefore, amongst all the races with active and progressing breast cancer statuses, smoking is not a factor for them to have COVID.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85" t="-58433" r="-9465" b="-47483"/>
            </a:stretch>
          </a:blipFill>
        </p:spPr>
      </p:sp>
      <p:sp>
        <p:nvSpPr>
          <p:cNvPr name="Freeform 3" id="3"/>
          <p:cNvSpPr/>
          <p:nvPr/>
        </p:nvSpPr>
        <p:spPr>
          <a:xfrm flipH="false" flipV="false" rot="0">
            <a:off x="-2435023" y="7493109"/>
            <a:ext cx="5498019" cy="4480885"/>
          </a:xfrm>
          <a:custGeom>
            <a:avLst/>
            <a:gdLst/>
            <a:ahLst/>
            <a:cxnLst/>
            <a:rect r="r" b="b" t="t" l="l"/>
            <a:pathLst>
              <a:path h="4480885" w="5498019">
                <a:moveTo>
                  <a:pt x="0" y="0"/>
                </a:moveTo>
                <a:lnTo>
                  <a:pt x="5498018" y="0"/>
                </a:lnTo>
                <a:lnTo>
                  <a:pt x="5498018" y="4480885"/>
                </a:lnTo>
                <a:lnTo>
                  <a:pt x="0" y="4480885"/>
                </a:lnTo>
                <a:lnTo>
                  <a:pt x="0" y="0"/>
                </a:lnTo>
                <a:close/>
              </a:path>
            </a:pathLst>
          </a:custGeom>
          <a:blipFill>
            <a:blip r:embed="rId3"/>
            <a:stretch>
              <a:fillRect l="0" t="0" r="0" b="0"/>
            </a:stretch>
          </a:blipFill>
        </p:spPr>
      </p:sp>
      <p:sp>
        <p:nvSpPr>
          <p:cNvPr name="Freeform 4" id="4"/>
          <p:cNvSpPr/>
          <p:nvPr/>
        </p:nvSpPr>
        <p:spPr>
          <a:xfrm flipH="false" flipV="false" rot="8009335">
            <a:off x="12764065" y="7028922"/>
            <a:ext cx="2802635" cy="928373"/>
          </a:xfrm>
          <a:custGeom>
            <a:avLst/>
            <a:gdLst/>
            <a:ahLst/>
            <a:cxnLst/>
            <a:rect r="r" b="b" t="t" l="l"/>
            <a:pathLst>
              <a:path h="928373" w="2802635">
                <a:moveTo>
                  <a:pt x="0" y="0"/>
                </a:moveTo>
                <a:lnTo>
                  <a:pt x="2802635" y="0"/>
                </a:lnTo>
                <a:lnTo>
                  <a:pt x="2802635" y="928373"/>
                </a:lnTo>
                <a:lnTo>
                  <a:pt x="0" y="928373"/>
                </a:lnTo>
                <a:lnTo>
                  <a:pt x="0" y="0"/>
                </a:lnTo>
                <a:close/>
              </a:path>
            </a:pathLst>
          </a:custGeom>
          <a:blipFill>
            <a:blip r:embed="rId4"/>
            <a:stretch>
              <a:fillRect l="0" t="0" r="0" b="0"/>
            </a:stretch>
          </a:blipFill>
        </p:spPr>
      </p:sp>
      <p:sp>
        <p:nvSpPr>
          <p:cNvPr name="Freeform 5" id="5"/>
          <p:cNvSpPr/>
          <p:nvPr/>
        </p:nvSpPr>
        <p:spPr>
          <a:xfrm flipH="false" flipV="false" rot="0">
            <a:off x="4722660" y="469855"/>
            <a:ext cx="8842680" cy="9347289"/>
          </a:xfrm>
          <a:custGeom>
            <a:avLst/>
            <a:gdLst/>
            <a:ahLst/>
            <a:cxnLst/>
            <a:rect r="r" b="b" t="t" l="l"/>
            <a:pathLst>
              <a:path h="9347289" w="8842680">
                <a:moveTo>
                  <a:pt x="0" y="0"/>
                </a:moveTo>
                <a:lnTo>
                  <a:pt x="8842680" y="0"/>
                </a:lnTo>
                <a:lnTo>
                  <a:pt x="8842680" y="9347290"/>
                </a:lnTo>
                <a:lnTo>
                  <a:pt x="0" y="9347290"/>
                </a:lnTo>
                <a:lnTo>
                  <a:pt x="0" y="0"/>
                </a:lnTo>
                <a:close/>
              </a:path>
            </a:pathLst>
          </a:custGeom>
          <a:blipFill>
            <a:blip r:embed="rId5"/>
            <a:stretch>
              <a:fillRect l="0" t="0" r="0" b="0"/>
            </a:stretch>
          </a:blipFill>
        </p:spPr>
      </p:sp>
      <p:sp>
        <p:nvSpPr>
          <p:cNvPr name="TextBox 6" id="6"/>
          <p:cNvSpPr txBox="true"/>
          <p:nvPr/>
        </p:nvSpPr>
        <p:spPr>
          <a:xfrm rot="0">
            <a:off x="2193039" y="2860426"/>
            <a:ext cx="13901922" cy="5775823"/>
          </a:xfrm>
          <a:prstGeom prst="rect">
            <a:avLst/>
          </a:prstGeom>
        </p:spPr>
        <p:txBody>
          <a:bodyPr anchor="t" rtlCol="false" tIns="0" lIns="0" bIns="0" rIns="0">
            <a:spAutoFit/>
          </a:bodyPr>
          <a:lstStyle/>
          <a:p>
            <a:pPr algn="ctr">
              <a:lnSpc>
                <a:spcPts val="11347"/>
              </a:lnSpc>
            </a:pPr>
            <a:r>
              <a:rPr lang="en-US" sz="8105" spc="186">
                <a:solidFill>
                  <a:srgbClr val="F4F4F4"/>
                </a:solidFill>
                <a:latin typeface="Poppins Ultra-Bold"/>
              </a:rPr>
              <a:t>DOES OBESITY AND AGE HAVE AN AFFECT ON COVID WITH BREAST CANCER?</a:t>
            </a:r>
          </a:p>
        </p:txBody>
      </p:sp>
      <p:sp>
        <p:nvSpPr>
          <p:cNvPr name="Freeform 7" id="7"/>
          <p:cNvSpPr/>
          <p:nvPr/>
        </p:nvSpPr>
        <p:spPr>
          <a:xfrm flipH="false" flipV="false" rot="0">
            <a:off x="14971789" y="-1629316"/>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3"/>
            <a:stretch>
              <a:fillRect l="0" t="0" r="0" b="0"/>
            </a:stretch>
          </a:blipFill>
        </p:spPr>
      </p:sp>
      <p:sp>
        <p:nvSpPr>
          <p:cNvPr name="Freeform 8" id="8"/>
          <p:cNvSpPr/>
          <p:nvPr/>
        </p:nvSpPr>
        <p:spPr>
          <a:xfrm flipH="false" flipV="false" rot="-2368108">
            <a:off x="1224115" y="1254762"/>
            <a:ext cx="2802635" cy="928373"/>
          </a:xfrm>
          <a:custGeom>
            <a:avLst/>
            <a:gdLst/>
            <a:ahLst/>
            <a:cxnLst/>
            <a:rect r="r" b="b" t="t" l="l"/>
            <a:pathLst>
              <a:path h="928373" w="2802635">
                <a:moveTo>
                  <a:pt x="0" y="0"/>
                </a:moveTo>
                <a:lnTo>
                  <a:pt x="2802635" y="0"/>
                </a:lnTo>
                <a:lnTo>
                  <a:pt x="2802635" y="928372"/>
                </a:lnTo>
                <a:lnTo>
                  <a:pt x="0" y="928372"/>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156409" y="2749909"/>
            <a:ext cx="13356874" cy="6661444"/>
          </a:xfrm>
          <a:custGeom>
            <a:avLst/>
            <a:gdLst/>
            <a:ahLst/>
            <a:cxnLst/>
            <a:rect r="r" b="b" t="t" l="l"/>
            <a:pathLst>
              <a:path h="6661444" w="13356874">
                <a:moveTo>
                  <a:pt x="0" y="0"/>
                </a:moveTo>
                <a:lnTo>
                  <a:pt x="13356875" y="0"/>
                </a:lnTo>
                <a:lnTo>
                  <a:pt x="13356875" y="6661443"/>
                </a:lnTo>
                <a:lnTo>
                  <a:pt x="0" y="6661443"/>
                </a:lnTo>
                <a:lnTo>
                  <a:pt x="0" y="0"/>
                </a:lnTo>
                <a:close/>
              </a:path>
            </a:pathLst>
          </a:custGeom>
          <a:blipFill>
            <a:blip r:embed="rId2"/>
            <a:stretch>
              <a:fillRect l="0" t="0" r="0" b="0"/>
            </a:stretch>
          </a:blipFill>
        </p:spPr>
      </p:sp>
      <p:sp>
        <p:nvSpPr>
          <p:cNvPr name="TextBox 3" id="3"/>
          <p:cNvSpPr txBox="true"/>
          <p:nvPr/>
        </p:nvSpPr>
        <p:spPr>
          <a:xfrm rot="0">
            <a:off x="2537110" y="349858"/>
            <a:ext cx="12595473" cy="2118466"/>
          </a:xfrm>
          <a:prstGeom prst="rect">
            <a:avLst/>
          </a:prstGeom>
        </p:spPr>
        <p:txBody>
          <a:bodyPr anchor="t" rtlCol="false" tIns="0" lIns="0" bIns="0" rIns="0">
            <a:spAutoFit/>
          </a:bodyPr>
          <a:lstStyle/>
          <a:p>
            <a:pPr algn="ctr">
              <a:lnSpc>
                <a:spcPts val="2409"/>
              </a:lnSpc>
            </a:pPr>
            <a:r>
              <a:rPr lang="en-US" sz="1720">
                <a:solidFill>
                  <a:srgbClr val="484A4B"/>
                </a:solidFill>
                <a:latin typeface="Canva Sans Bold"/>
              </a:rPr>
              <a:t>This chart shows the distribution of cancer status by obesity. This led to the discovery that the P-value which is equal to 0.07944 is above the significance level 0.05</a:t>
            </a:r>
          </a:p>
          <a:p>
            <a:pPr algn="ctr">
              <a:lnSpc>
                <a:spcPts val="2409"/>
              </a:lnSpc>
            </a:pPr>
            <a:r>
              <a:rPr lang="en-US" sz="1720">
                <a:solidFill>
                  <a:srgbClr val="484A4B"/>
                </a:solidFill>
                <a:latin typeface="Canva Sans Bold"/>
              </a:rPr>
              <a:t>In statistics, if the P-value is less than 0.05 we can reject the null hypothesis.</a:t>
            </a:r>
          </a:p>
          <a:p>
            <a:pPr algn="ctr">
              <a:lnSpc>
                <a:spcPts val="2409"/>
              </a:lnSpc>
            </a:pPr>
            <a:r>
              <a:rPr lang="en-US" sz="1720">
                <a:solidFill>
                  <a:srgbClr val="484A4B"/>
                </a:solidFill>
                <a:latin typeface="Canva Sans Bold"/>
              </a:rPr>
              <a:t>If the P-value is greater than 0.05 we fail to reject the hypothesis</a:t>
            </a:r>
          </a:p>
          <a:p>
            <a:pPr algn="ctr">
              <a:lnSpc>
                <a:spcPts val="2409"/>
              </a:lnSpc>
            </a:pPr>
            <a:r>
              <a:rPr lang="en-US" sz="1720">
                <a:solidFill>
                  <a:srgbClr val="484A4B"/>
                </a:solidFill>
                <a:latin typeface="Canva Sans Bold"/>
              </a:rPr>
              <a:t>Due to the outcome, there is now strong evidence to conclude that there is a correlation between obesity and cancer status. We fail to REJECT.</a:t>
            </a:r>
          </a:p>
          <a:p>
            <a:pPr algn="ctr">
              <a:lnSpc>
                <a:spcPts val="240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334221" y="2751838"/>
            <a:ext cx="9619558" cy="6864868"/>
          </a:xfrm>
          <a:custGeom>
            <a:avLst/>
            <a:gdLst/>
            <a:ahLst/>
            <a:cxnLst/>
            <a:rect r="r" b="b" t="t" l="l"/>
            <a:pathLst>
              <a:path h="6864868" w="9619558">
                <a:moveTo>
                  <a:pt x="0" y="0"/>
                </a:moveTo>
                <a:lnTo>
                  <a:pt x="9619558" y="0"/>
                </a:lnTo>
                <a:lnTo>
                  <a:pt x="9619558" y="6864869"/>
                </a:lnTo>
                <a:lnTo>
                  <a:pt x="0" y="6864869"/>
                </a:lnTo>
                <a:lnTo>
                  <a:pt x="0" y="0"/>
                </a:lnTo>
                <a:close/>
              </a:path>
            </a:pathLst>
          </a:custGeom>
          <a:blipFill>
            <a:blip r:embed="rId2"/>
            <a:stretch>
              <a:fillRect l="-3978" t="0" r="-8495" b="-1054"/>
            </a:stretch>
          </a:blipFill>
        </p:spPr>
      </p:sp>
      <p:sp>
        <p:nvSpPr>
          <p:cNvPr name="TextBox 3" id="3"/>
          <p:cNvSpPr txBox="true"/>
          <p:nvPr/>
        </p:nvSpPr>
        <p:spPr>
          <a:xfrm rot="0">
            <a:off x="1441503" y="145540"/>
            <a:ext cx="15404994" cy="2451593"/>
          </a:xfrm>
          <a:prstGeom prst="rect">
            <a:avLst/>
          </a:prstGeom>
        </p:spPr>
        <p:txBody>
          <a:bodyPr anchor="t" rtlCol="false" tIns="0" lIns="0" bIns="0" rIns="0">
            <a:spAutoFit/>
          </a:bodyPr>
          <a:lstStyle/>
          <a:p>
            <a:pPr algn="ctr">
              <a:lnSpc>
                <a:spcPts val="2045"/>
              </a:lnSpc>
            </a:pPr>
          </a:p>
          <a:p>
            <a:pPr algn="ctr">
              <a:lnSpc>
                <a:spcPts val="2926"/>
              </a:lnSpc>
            </a:pPr>
            <a:r>
              <a:rPr lang="en-US" sz="2090">
                <a:solidFill>
                  <a:srgbClr val="484A4B"/>
                </a:solidFill>
                <a:latin typeface="Canva Sans Bold"/>
              </a:rPr>
              <a:t>Understanding Age Distribution by COVID Severity in Individuals with Cancer using a KDE plot which helps us to visually assess how the age distribution density changes</a:t>
            </a:r>
          </a:p>
          <a:p>
            <a:pPr algn="ctr">
              <a:lnSpc>
                <a:spcPts val="2926"/>
              </a:lnSpc>
            </a:pPr>
            <a:r>
              <a:rPr lang="en-US" sz="2090">
                <a:solidFill>
                  <a:srgbClr val="484A4B"/>
                </a:solidFill>
                <a:latin typeface="Canva Sans Bold"/>
              </a:rPr>
              <a:t>based on different levels of COVID-19 severity. The Peaks and variations in the curve provide insights into whether certain age groups are more prone to severe COVID-19 outcomes among individuals with breast cancer, which suggests that as age increases, the likelihood of experiencing more severe symptoms also tends to rise.</a:t>
            </a:r>
          </a:p>
          <a:p>
            <a:pPr algn="ctr">
              <a:lnSpc>
                <a:spcPts val="279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85" t="-58433" r="-9465" b="-47483"/>
            </a:stretch>
          </a:blipFill>
        </p:spPr>
      </p:sp>
      <p:sp>
        <p:nvSpPr>
          <p:cNvPr name="Freeform 3" id="3"/>
          <p:cNvSpPr/>
          <p:nvPr/>
        </p:nvSpPr>
        <p:spPr>
          <a:xfrm flipH="false" flipV="false" rot="0">
            <a:off x="-2435023" y="7493109"/>
            <a:ext cx="5498019" cy="4480885"/>
          </a:xfrm>
          <a:custGeom>
            <a:avLst/>
            <a:gdLst/>
            <a:ahLst/>
            <a:cxnLst/>
            <a:rect r="r" b="b" t="t" l="l"/>
            <a:pathLst>
              <a:path h="4480885" w="5498019">
                <a:moveTo>
                  <a:pt x="0" y="0"/>
                </a:moveTo>
                <a:lnTo>
                  <a:pt x="5498018" y="0"/>
                </a:lnTo>
                <a:lnTo>
                  <a:pt x="5498018" y="4480885"/>
                </a:lnTo>
                <a:lnTo>
                  <a:pt x="0" y="4480885"/>
                </a:lnTo>
                <a:lnTo>
                  <a:pt x="0" y="0"/>
                </a:lnTo>
                <a:close/>
              </a:path>
            </a:pathLst>
          </a:custGeom>
          <a:blipFill>
            <a:blip r:embed="rId3"/>
            <a:stretch>
              <a:fillRect l="0" t="0" r="0" b="0"/>
            </a:stretch>
          </a:blipFill>
        </p:spPr>
      </p:sp>
      <p:sp>
        <p:nvSpPr>
          <p:cNvPr name="Freeform 4" id="4"/>
          <p:cNvSpPr/>
          <p:nvPr/>
        </p:nvSpPr>
        <p:spPr>
          <a:xfrm flipH="false" flipV="false" rot="8009335">
            <a:off x="12764065" y="7028922"/>
            <a:ext cx="2802635" cy="928373"/>
          </a:xfrm>
          <a:custGeom>
            <a:avLst/>
            <a:gdLst/>
            <a:ahLst/>
            <a:cxnLst/>
            <a:rect r="r" b="b" t="t" l="l"/>
            <a:pathLst>
              <a:path h="928373" w="2802635">
                <a:moveTo>
                  <a:pt x="0" y="0"/>
                </a:moveTo>
                <a:lnTo>
                  <a:pt x="2802635" y="0"/>
                </a:lnTo>
                <a:lnTo>
                  <a:pt x="2802635" y="928373"/>
                </a:lnTo>
                <a:lnTo>
                  <a:pt x="0" y="928373"/>
                </a:lnTo>
                <a:lnTo>
                  <a:pt x="0" y="0"/>
                </a:lnTo>
                <a:close/>
              </a:path>
            </a:pathLst>
          </a:custGeom>
          <a:blipFill>
            <a:blip r:embed="rId4"/>
            <a:stretch>
              <a:fillRect l="0" t="0" r="0" b="0"/>
            </a:stretch>
          </a:blipFill>
        </p:spPr>
      </p:sp>
      <p:sp>
        <p:nvSpPr>
          <p:cNvPr name="Freeform 5" id="5"/>
          <p:cNvSpPr/>
          <p:nvPr/>
        </p:nvSpPr>
        <p:spPr>
          <a:xfrm flipH="false" flipV="false" rot="0">
            <a:off x="4722660" y="469855"/>
            <a:ext cx="8842680" cy="9347289"/>
          </a:xfrm>
          <a:custGeom>
            <a:avLst/>
            <a:gdLst/>
            <a:ahLst/>
            <a:cxnLst/>
            <a:rect r="r" b="b" t="t" l="l"/>
            <a:pathLst>
              <a:path h="9347289" w="8842680">
                <a:moveTo>
                  <a:pt x="0" y="0"/>
                </a:moveTo>
                <a:lnTo>
                  <a:pt x="8842680" y="0"/>
                </a:lnTo>
                <a:lnTo>
                  <a:pt x="8842680" y="9347290"/>
                </a:lnTo>
                <a:lnTo>
                  <a:pt x="0" y="9347290"/>
                </a:lnTo>
                <a:lnTo>
                  <a:pt x="0" y="0"/>
                </a:lnTo>
                <a:close/>
              </a:path>
            </a:pathLst>
          </a:custGeom>
          <a:blipFill>
            <a:blip r:embed="rId5"/>
            <a:stretch>
              <a:fillRect l="0" t="0" r="0" b="0"/>
            </a:stretch>
          </a:blipFill>
        </p:spPr>
      </p:sp>
      <p:sp>
        <p:nvSpPr>
          <p:cNvPr name="TextBox 6" id="6"/>
          <p:cNvSpPr txBox="true"/>
          <p:nvPr/>
        </p:nvSpPr>
        <p:spPr>
          <a:xfrm rot="0">
            <a:off x="2193039" y="2309977"/>
            <a:ext cx="13901922" cy="4337548"/>
          </a:xfrm>
          <a:prstGeom prst="rect">
            <a:avLst/>
          </a:prstGeom>
        </p:spPr>
        <p:txBody>
          <a:bodyPr anchor="t" rtlCol="false" tIns="0" lIns="0" bIns="0" rIns="0">
            <a:spAutoFit/>
          </a:bodyPr>
          <a:lstStyle/>
          <a:p>
            <a:pPr algn="ctr">
              <a:lnSpc>
                <a:spcPts val="11347"/>
              </a:lnSpc>
            </a:pPr>
            <a:r>
              <a:rPr lang="en-US" sz="8105" spc="186">
                <a:solidFill>
                  <a:srgbClr val="F4F4F4"/>
                </a:solidFill>
                <a:latin typeface="Poppins Ultra-Bold"/>
              </a:rPr>
              <a:t>THE INTERSECTION OF RACE/ETHNICITY, COVID-19, AND BREAST CANCER</a:t>
            </a:r>
          </a:p>
        </p:txBody>
      </p:sp>
      <p:sp>
        <p:nvSpPr>
          <p:cNvPr name="Freeform 7" id="7"/>
          <p:cNvSpPr/>
          <p:nvPr/>
        </p:nvSpPr>
        <p:spPr>
          <a:xfrm flipH="false" flipV="false" rot="0">
            <a:off x="14971789" y="-1629316"/>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3"/>
            <a:stretch>
              <a:fillRect l="0" t="0" r="0" b="0"/>
            </a:stretch>
          </a:blipFill>
        </p:spPr>
      </p:sp>
      <p:sp>
        <p:nvSpPr>
          <p:cNvPr name="Freeform 8" id="8"/>
          <p:cNvSpPr/>
          <p:nvPr/>
        </p:nvSpPr>
        <p:spPr>
          <a:xfrm flipH="false" flipV="false" rot="-2368108">
            <a:off x="1224115" y="1254762"/>
            <a:ext cx="2802635" cy="928373"/>
          </a:xfrm>
          <a:custGeom>
            <a:avLst/>
            <a:gdLst/>
            <a:ahLst/>
            <a:cxnLst/>
            <a:rect r="r" b="b" t="t" l="l"/>
            <a:pathLst>
              <a:path h="928373" w="2802635">
                <a:moveTo>
                  <a:pt x="0" y="0"/>
                </a:moveTo>
                <a:lnTo>
                  <a:pt x="2802635" y="0"/>
                </a:lnTo>
                <a:lnTo>
                  <a:pt x="2802635" y="928372"/>
                </a:lnTo>
                <a:lnTo>
                  <a:pt x="0" y="928372"/>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61236"/>
            <a:ext cx="10596975" cy="10535209"/>
            <a:chOff x="0" y="0"/>
            <a:chExt cx="2790973" cy="2774705"/>
          </a:xfrm>
        </p:grpSpPr>
        <p:sp>
          <p:nvSpPr>
            <p:cNvPr name="Freeform 3" id="3"/>
            <p:cNvSpPr/>
            <p:nvPr/>
          </p:nvSpPr>
          <p:spPr>
            <a:xfrm flipH="false" flipV="false" rot="0">
              <a:off x="0" y="0"/>
              <a:ext cx="2790973" cy="2774705"/>
            </a:xfrm>
            <a:custGeom>
              <a:avLst/>
              <a:gdLst/>
              <a:ahLst/>
              <a:cxnLst/>
              <a:rect r="r" b="b" t="t" l="l"/>
              <a:pathLst>
                <a:path h="2774705" w="2790973">
                  <a:moveTo>
                    <a:pt x="0" y="0"/>
                  </a:moveTo>
                  <a:lnTo>
                    <a:pt x="2790973" y="0"/>
                  </a:lnTo>
                  <a:lnTo>
                    <a:pt x="2790973" y="2774705"/>
                  </a:lnTo>
                  <a:lnTo>
                    <a:pt x="0" y="2774705"/>
                  </a:lnTo>
                  <a:close/>
                </a:path>
              </a:pathLst>
            </a:custGeom>
            <a:solidFill>
              <a:srgbClr val="16948A"/>
            </a:solidFill>
          </p:spPr>
        </p:sp>
        <p:sp>
          <p:nvSpPr>
            <p:cNvPr name="TextBox 4" id="4"/>
            <p:cNvSpPr txBox="true"/>
            <p:nvPr/>
          </p:nvSpPr>
          <p:spPr>
            <a:xfrm>
              <a:off x="0" y="-38100"/>
              <a:ext cx="2790973" cy="281280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461131" y="2193009"/>
            <a:ext cx="6271687" cy="6271662"/>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888" t="0" r="-38888" b="0"/>
              </a:stretch>
            </a:blipFill>
          </p:spPr>
        </p:sp>
      </p:grpSp>
      <p:sp>
        <p:nvSpPr>
          <p:cNvPr name="TextBox 7" id="7"/>
          <p:cNvSpPr txBox="true"/>
          <p:nvPr/>
        </p:nvSpPr>
        <p:spPr>
          <a:xfrm rot="0">
            <a:off x="602771" y="1174926"/>
            <a:ext cx="6329167" cy="1018084"/>
          </a:xfrm>
          <a:prstGeom prst="rect">
            <a:avLst/>
          </a:prstGeom>
        </p:spPr>
        <p:txBody>
          <a:bodyPr anchor="t" rtlCol="false" tIns="0" lIns="0" bIns="0" rIns="0">
            <a:spAutoFit/>
          </a:bodyPr>
          <a:lstStyle/>
          <a:p>
            <a:pPr>
              <a:lnSpc>
                <a:spcPts val="7935"/>
              </a:lnSpc>
            </a:pPr>
            <a:r>
              <a:rPr lang="en-US" sz="5667">
                <a:solidFill>
                  <a:srgbClr val="F4F4F4"/>
                </a:solidFill>
                <a:latin typeface="Poppins Ultra-Bold"/>
              </a:rPr>
              <a:t>Introduction</a:t>
            </a:r>
          </a:p>
        </p:txBody>
      </p:sp>
      <p:sp>
        <p:nvSpPr>
          <p:cNvPr name="TextBox 8" id="8"/>
          <p:cNvSpPr txBox="true"/>
          <p:nvPr/>
        </p:nvSpPr>
        <p:spPr>
          <a:xfrm rot="0">
            <a:off x="593246" y="3330247"/>
            <a:ext cx="6329167" cy="2790360"/>
          </a:xfrm>
          <a:prstGeom prst="rect">
            <a:avLst/>
          </a:prstGeom>
        </p:spPr>
        <p:txBody>
          <a:bodyPr anchor="t" rtlCol="false" tIns="0" lIns="0" bIns="0" rIns="0">
            <a:spAutoFit/>
          </a:bodyPr>
          <a:lstStyle/>
          <a:p>
            <a:pPr>
              <a:lnSpc>
                <a:spcPts val="3700"/>
              </a:lnSpc>
            </a:pPr>
            <a:r>
              <a:rPr lang="en-US" sz="2643">
                <a:solidFill>
                  <a:srgbClr val="FFFFFF"/>
                </a:solidFill>
                <a:latin typeface="Open Sans Bold"/>
              </a:rPr>
              <a:t>Breast Cancer</a:t>
            </a:r>
          </a:p>
          <a:p>
            <a:pPr marL="570692" indent="-285346" lvl="1">
              <a:lnSpc>
                <a:spcPts val="3700"/>
              </a:lnSpc>
              <a:buFont typeface="Arial"/>
              <a:buChar char="•"/>
            </a:pPr>
            <a:r>
              <a:rPr lang="en-US" sz="2643">
                <a:solidFill>
                  <a:srgbClr val="FFFFFF"/>
                </a:solidFill>
                <a:latin typeface="Open Sans Light"/>
              </a:rPr>
              <a:t>2nd leading cause of cancer death among women in the US</a:t>
            </a:r>
          </a:p>
          <a:p>
            <a:pPr marL="570692" indent="-285346" lvl="1">
              <a:lnSpc>
                <a:spcPts val="3700"/>
              </a:lnSpc>
              <a:buFont typeface="Arial"/>
              <a:buChar char="•"/>
            </a:pPr>
            <a:r>
              <a:rPr lang="en-US" sz="2643">
                <a:solidFill>
                  <a:srgbClr val="FFFFFF"/>
                </a:solidFill>
                <a:latin typeface="Open Sans Light"/>
              </a:rPr>
              <a:t>19.6 breast cancer deaths per 100,000 [1]</a:t>
            </a:r>
          </a:p>
          <a:p>
            <a:pPr>
              <a:lnSpc>
                <a:spcPts val="3700"/>
              </a:lnSpc>
            </a:pPr>
          </a:p>
        </p:txBody>
      </p:sp>
      <p:sp>
        <p:nvSpPr>
          <p:cNvPr name="Freeform 9" id="9"/>
          <p:cNvSpPr/>
          <p:nvPr/>
        </p:nvSpPr>
        <p:spPr>
          <a:xfrm flipH="false" flipV="false" rot="0">
            <a:off x="13946970" y="-1216988"/>
            <a:ext cx="6624661" cy="5399099"/>
          </a:xfrm>
          <a:custGeom>
            <a:avLst/>
            <a:gdLst/>
            <a:ahLst/>
            <a:cxnLst/>
            <a:rect r="r" b="b" t="t" l="l"/>
            <a:pathLst>
              <a:path h="5399099" w="6624661">
                <a:moveTo>
                  <a:pt x="0" y="0"/>
                </a:moveTo>
                <a:lnTo>
                  <a:pt x="6624660" y="0"/>
                </a:lnTo>
                <a:lnTo>
                  <a:pt x="6624660" y="5399099"/>
                </a:lnTo>
                <a:lnTo>
                  <a:pt x="0" y="5399099"/>
                </a:lnTo>
                <a:lnTo>
                  <a:pt x="0" y="0"/>
                </a:lnTo>
                <a:close/>
              </a:path>
            </a:pathLst>
          </a:custGeom>
          <a:blipFill>
            <a:blip r:embed="rId3"/>
            <a:stretch>
              <a:fillRect l="0" t="0" r="0" b="0"/>
            </a:stretch>
          </a:blipFill>
        </p:spPr>
      </p:sp>
      <p:sp>
        <p:nvSpPr>
          <p:cNvPr name="TextBox 10" id="10"/>
          <p:cNvSpPr txBox="true"/>
          <p:nvPr/>
        </p:nvSpPr>
        <p:spPr>
          <a:xfrm rot="0">
            <a:off x="298847" y="9536667"/>
            <a:ext cx="8586341" cy="181610"/>
          </a:xfrm>
          <a:prstGeom prst="rect">
            <a:avLst/>
          </a:prstGeom>
        </p:spPr>
        <p:txBody>
          <a:bodyPr anchor="t" rtlCol="false" tIns="0" lIns="0" bIns="0" rIns="0">
            <a:spAutoFit/>
          </a:bodyPr>
          <a:lstStyle/>
          <a:p>
            <a:pPr>
              <a:lnSpc>
                <a:spcPts val="1540"/>
              </a:lnSpc>
              <a:spcBef>
                <a:spcPct val="0"/>
              </a:spcBef>
            </a:pPr>
            <a:r>
              <a:rPr lang="en-US" sz="1100">
                <a:solidFill>
                  <a:srgbClr val="FFFFFF"/>
                </a:solidFill>
                <a:latin typeface="Open Sans"/>
              </a:rPr>
              <a:t>[1] Giaquinto AN, Sung H, Miller KD, et al. </a:t>
            </a:r>
            <a:r>
              <a:rPr lang="en-US" sz="1100" u="sng">
                <a:solidFill>
                  <a:srgbClr val="FFFFFF"/>
                </a:solidFill>
                <a:latin typeface="Open Sans"/>
                <a:hlinkClick r:id="rId4" tooltip="https://acsjournals.onlinelibrary.wiley.com/doi/10.3322/caac.21754"/>
              </a:rPr>
              <a:t>Breast cancer statistics, 2022</a:t>
            </a:r>
            <a:r>
              <a:rPr lang="en-US" sz="1100">
                <a:solidFill>
                  <a:srgbClr val="FFFFFF"/>
                </a:solidFill>
                <a:latin typeface="Open Sans"/>
              </a:rPr>
              <a:t>. CA Cancer J Clin. 2022;72(6):524-541. doi:10.3322/caac.21754</a:t>
            </a:r>
          </a:p>
        </p:txBody>
      </p:sp>
      <p:sp>
        <p:nvSpPr>
          <p:cNvPr name="Freeform 11" id="11"/>
          <p:cNvSpPr/>
          <p:nvPr/>
        </p:nvSpPr>
        <p:spPr>
          <a:xfrm flipH="false" flipV="false" rot="0">
            <a:off x="10853769" y="7581139"/>
            <a:ext cx="6829341" cy="7219059"/>
          </a:xfrm>
          <a:custGeom>
            <a:avLst/>
            <a:gdLst/>
            <a:ahLst/>
            <a:cxnLst/>
            <a:rect r="r" b="b" t="t" l="l"/>
            <a:pathLst>
              <a:path h="7219059" w="6829341">
                <a:moveTo>
                  <a:pt x="0" y="0"/>
                </a:moveTo>
                <a:lnTo>
                  <a:pt x="6829341" y="0"/>
                </a:lnTo>
                <a:lnTo>
                  <a:pt x="6829341" y="7219059"/>
                </a:lnTo>
                <a:lnTo>
                  <a:pt x="0" y="7219059"/>
                </a:lnTo>
                <a:lnTo>
                  <a:pt x="0" y="0"/>
                </a:lnTo>
                <a:close/>
              </a:path>
            </a:pathLst>
          </a:custGeom>
          <a:blipFill>
            <a:blip r:embed="rId5"/>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563624" y="8133793"/>
            <a:ext cx="3127248" cy="3305705"/>
          </a:xfrm>
          <a:custGeom>
            <a:avLst/>
            <a:gdLst/>
            <a:ahLst/>
            <a:cxnLst/>
            <a:rect r="r" b="b" t="t" l="l"/>
            <a:pathLst>
              <a:path h="3305705" w="3127248">
                <a:moveTo>
                  <a:pt x="0" y="0"/>
                </a:moveTo>
                <a:lnTo>
                  <a:pt x="3127248" y="0"/>
                </a:lnTo>
                <a:lnTo>
                  <a:pt x="3127248" y="3305705"/>
                </a:lnTo>
                <a:lnTo>
                  <a:pt x="0" y="3305705"/>
                </a:lnTo>
                <a:lnTo>
                  <a:pt x="0" y="0"/>
                </a:lnTo>
                <a:close/>
              </a:path>
            </a:pathLst>
          </a:custGeom>
          <a:blipFill>
            <a:blip r:embed="rId2"/>
            <a:stretch>
              <a:fillRect l="0" t="0" r="0" b="0"/>
            </a:stretch>
          </a:blipFill>
        </p:spPr>
      </p:sp>
      <p:sp>
        <p:nvSpPr>
          <p:cNvPr name="Freeform 3" id="3"/>
          <p:cNvSpPr/>
          <p:nvPr/>
        </p:nvSpPr>
        <p:spPr>
          <a:xfrm flipH="false" flipV="false" rot="0">
            <a:off x="623853" y="2294885"/>
            <a:ext cx="8060321" cy="5217191"/>
          </a:xfrm>
          <a:custGeom>
            <a:avLst/>
            <a:gdLst/>
            <a:ahLst/>
            <a:cxnLst/>
            <a:rect r="r" b="b" t="t" l="l"/>
            <a:pathLst>
              <a:path h="5217191" w="8060321">
                <a:moveTo>
                  <a:pt x="0" y="0"/>
                </a:moveTo>
                <a:lnTo>
                  <a:pt x="8060321" y="0"/>
                </a:lnTo>
                <a:lnTo>
                  <a:pt x="8060321" y="5217191"/>
                </a:lnTo>
                <a:lnTo>
                  <a:pt x="0" y="5217191"/>
                </a:lnTo>
                <a:lnTo>
                  <a:pt x="0" y="0"/>
                </a:lnTo>
                <a:close/>
              </a:path>
            </a:pathLst>
          </a:custGeom>
          <a:blipFill>
            <a:blip r:embed="rId3"/>
            <a:stretch>
              <a:fillRect l="0" t="0" r="0" b="0"/>
            </a:stretch>
          </a:blipFill>
        </p:spPr>
      </p:sp>
      <p:sp>
        <p:nvSpPr>
          <p:cNvPr name="Freeform 4" id="4"/>
          <p:cNvSpPr/>
          <p:nvPr/>
        </p:nvSpPr>
        <p:spPr>
          <a:xfrm flipH="false" flipV="false" rot="0">
            <a:off x="9144000" y="2294885"/>
            <a:ext cx="8298037" cy="5207157"/>
          </a:xfrm>
          <a:custGeom>
            <a:avLst/>
            <a:gdLst/>
            <a:ahLst/>
            <a:cxnLst/>
            <a:rect r="r" b="b" t="t" l="l"/>
            <a:pathLst>
              <a:path h="5207157" w="8298037">
                <a:moveTo>
                  <a:pt x="0" y="0"/>
                </a:moveTo>
                <a:lnTo>
                  <a:pt x="8298037" y="0"/>
                </a:lnTo>
                <a:lnTo>
                  <a:pt x="8298037" y="5207157"/>
                </a:lnTo>
                <a:lnTo>
                  <a:pt x="0" y="5207157"/>
                </a:lnTo>
                <a:lnTo>
                  <a:pt x="0" y="0"/>
                </a:lnTo>
                <a:close/>
              </a:path>
            </a:pathLst>
          </a:custGeom>
          <a:blipFill>
            <a:blip r:embed="rId4"/>
            <a:stretch>
              <a:fillRect l="0" t="0" r="0" b="0"/>
            </a:stretch>
          </a:blipFill>
        </p:spPr>
      </p:sp>
      <p:sp>
        <p:nvSpPr>
          <p:cNvPr name="TextBox 5" id="5"/>
          <p:cNvSpPr txBox="true"/>
          <p:nvPr/>
        </p:nvSpPr>
        <p:spPr>
          <a:xfrm rot="0">
            <a:off x="7688820" y="473062"/>
            <a:ext cx="2292052"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Hypothesis</a:t>
            </a:r>
          </a:p>
        </p:txBody>
      </p:sp>
      <p:sp>
        <p:nvSpPr>
          <p:cNvPr name="TextBox 6" id="6"/>
          <p:cNvSpPr txBox="true"/>
          <p:nvPr/>
        </p:nvSpPr>
        <p:spPr>
          <a:xfrm rot="0">
            <a:off x="2835595" y="1211967"/>
            <a:ext cx="11998503" cy="728201"/>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a:rPr>
              <a:t>There is a positive correlation between race and the incidence and severity of COVID-19, indicating that different racial groups may experience varying degrees of COVID-19 severity</a:t>
            </a:r>
          </a:p>
        </p:txBody>
      </p:sp>
      <p:sp>
        <p:nvSpPr>
          <p:cNvPr name="TextBox 7" id="7"/>
          <p:cNvSpPr txBox="true"/>
          <p:nvPr/>
        </p:nvSpPr>
        <p:spPr>
          <a:xfrm rot="0">
            <a:off x="4851915" y="7578154"/>
            <a:ext cx="7965864"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Chi-Squared Test Result</a:t>
            </a:r>
          </a:p>
        </p:txBody>
      </p:sp>
      <p:sp>
        <p:nvSpPr>
          <p:cNvPr name="TextBox 8" id="8"/>
          <p:cNvSpPr txBox="true"/>
          <p:nvPr/>
        </p:nvSpPr>
        <p:spPr>
          <a:xfrm rot="0">
            <a:off x="2187630" y="8267143"/>
            <a:ext cx="13294432" cy="1470831"/>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Bold"/>
              </a:rPr>
              <a:t>P-value :  0.04</a:t>
            </a:r>
          </a:p>
          <a:p>
            <a:pPr algn="ctr">
              <a:lnSpc>
                <a:spcPts val="2930"/>
              </a:lnSpc>
            </a:pPr>
            <a:r>
              <a:rPr lang="en-US" sz="2093">
                <a:solidFill>
                  <a:srgbClr val="484A4B"/>
                </a:solidFill>
                <a:latin typeface="Canva Sans"/>
              </a:rPr>
              <a:t>Since the p-value is smaller than 0.04, we reject the null hypothesis. Which indicate that different racial groups experience varying degrees of COVID-19 severity, with some groups being more adversely affected than others.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563624" y="8133793"/>
            <a:ext cx="3127248" cy="3305705"/>
          </a:xfrm>
          <a:custGeom>
            <a:avLst/>
            <a:gdLst/>
            <a:ahLst/>
            <a:cxnLst/>
            <a:rect r="r" b="b" t="t" l="l"/>
            <a:pathLst>
              <a:path h="3305705" w="3127248">
                <a:moveTo>
                  <a:pt x="0" y="0"/>
                </a:moveTo>
                <a:lnTo>
                  <a:pt x="3127248" y="0"/>
                </a:lnTo>
                <a:lnTo>
                  <a:pt x="3127248" y="3305705"/>
                </a:lnTo>
                <a:lnTo>
                  <a:pt x="0" y="3305705"/>
                </a:lnTo>
                <a:lnTo>
                  <a:pt x="0" y="0"/>
                </a:lnTo>
                <a:close/>
              </a:path>
            </a:pathLst>
          </a:custGeom>
          <a:blipFill>
            <a:blip r:embed="rId2"/>
            <a:stretch>
              <a:fillRect l="0" t="0" r="0" b="0"/>
            </a:stretch>
          </a:blipFill>
        </p:spPr>
      </p:sp>
      <p:sp>
        <p:nvSpPr>
          <p:cNvPr name="Freeform 3" id="3"/>
          <p:cNvSpPr/>
          <p:nvPr/>
        </p:nvSpPr>
        <p:spPr>
          <a:xfrm flipH="false" flipV="false" rot="0">
            <a:off x="1563624" y="2042550"/>
            <a:ext cx="8720905" cy="5792346"/>
          </a:xfrm>
          <a:custGeom>
            <a:avLst/>
            <a:gdLst/>
            <a:ahLst/>
            <a:cxnLst/>
            <a:rect r="r" b="b" t="t" l="l"/>
            <a:pathLst>
              <a:path h="5792346" w="8720905">
                <a:moveTo>
                  <a:pt x="0" y="0"/>
                </a:moveTo>
                <a:lnTo>
                  <a:pt x="8720905" y="0"/>
                </a:lnTo>
                <a:lnTo>
                  <a:pt x="8720905" y="5792345"/>
                </a:lnTo>
                <a:lnTo>
                  <a:pt x="0" y="5792345"/>
                </a:lnTo>
                <a:lnTo>
                  <a:pt x="0" y="0"/>
                </a:lnTo>
                <a:close/>
              </a:path>
            </a:pathLst>
          </a:custGeom>
          <a:blipFill>
            <a:blip r:embed="rId3"/>
            <a:stretch>
              <a:fillRect l="0" t="-26495" r="-128757" b="0"/>
            </a:stretch>
          </a:blipFill>
        </p:spPr>
      </p:sp>
      <p:sp>
        <p:nvSpPr>
          <p:cNvPr name="Freeform 4" id="4"/>
          <p:cNvSpPr/>
          <p:nvPr/>
        </p:nvSpPr>
        <p:spPr>
          <a:xfrm flipH="false" flipV="false" rot="0">
            <a:off x="10702111" y="3626724"/>
            <a:ext cx="5602260" cy="2054763"/>
          </a:xfrm>
          <a:custGeom>
            <a:avLst/>
            <a:gdLst/>
            <a:ahLst/>
            <a:cxnLst/>
            <a:rect r="r" b="b" t="t" l="l"/>
            <a:pathLst>
              <a:path h="2054763" w="5602260">
                <a:moveTo>
                  <a:pt x="0" y="0"/>
                </a:moveTo>
                <a:lnTo>
                  <a:pt x="5602259" y="0"/>
                </a:lnTo>
                <a:lnTo>
                  <a:pt x="5602259" y="2054763"/>
                </a:lnTo>
                <a:lnTo>
                  <a:pt x="0" y="2054763"/>
                </a:lnTo>
                <a:lnTo>
                  <a:pt x="0" y="0"/>
                </a:lnTo>
                <a:close/>
              </a:path>
            </a:pathLst>
          </a:custGeom>
          <a:blipFill>
            <a:blip r:embed="rId3"/>
            <a:stretch>
              <a:fillRect l="-280917" t="-7471" r="-2014" b="-275982"/>
            </a:stretch>
          </a:blipFill>
        </p:spPr>
      </p:sp>
      <p:sp>
        <p:nvSpPr>
          <p:cNvPr name="TextBox 5" id="5"/>
          <p:cNvSpPr txBox="true"/>
          <p:nvPr/>
        </p:nvSpPr>
        <p:spPr>
          <a:xfrm rot="0">
            <a:off x="7688796" y="473062"/>
            <a:ext cx="2292102"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Hypothesis</a:t>
            </a:r>
          </a:p>
        </p:txBody>
      </p:sp>
      <p:sp>
        <p:nvSpPr>
          <p:cNvPr name="TextBox 6" id="6"/>
          <p:cNvSpPr txBox="true"/>
          <p:nvPr/>
        </p:nvSpPr>
        <p:spPr>
          <a:xfrm rot="0">
            <a:off x="1622994" y="1152474"/>
            <a:ext cx="14423705" cy="728201"/>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a:rPr>
              <a:t>The hypothesis suggests a positive association between race and the prevalence and severity of breast cancer, indicating that specific racial groups may exhibit differing rates of early-stage outcomes and active cancer cases.</a:t>
            </a:r>
          </a:p>
        </p:txBody>
      </p:sp>
      <p:sp>
        <p:nvSpPr>
          <p:cNvPr name="TextBox 7" id="7"/>
          <p:cNvSpPr txBox="true"/>
          <p:nvPr/>
        </p:nvSpPr>
        <p:spPr>
          <a:xfrm rot="0">
            <a:off x="4851915" y="7939670"/>
            <a:ext cx="7965864"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Chi-Squared Test Result</a:t>
            </a:r>
          </a:p>
        </p:txBody>
      </p:sp>
      <p:grpSp>
        <p:nvGrpSpPr>
          <p:cNvPr name="Group 8" id="8"/>
          <p:cNvGrpSpPr/>
          <p:nvPr/>
        </p:nvGrpSpPr>
        <p:grpSpPr>
          <a:xfrm rot="0">
            <a:off x="2001210" y="8483391"/>
            <a:ext cx="13294432" cy="1537506"/>
            <a:chOff x="0" y="0"/>
            <a:chExt cx="17725910" cy="2050008"/>
          </a:xfrm>
        </p:grpSpPr>
        <p:sp>
          <p:nvSpPr>
            <p:cNvPr name="TextBox 9" id="9"/>
            <p:cNvSpPr txBox="true"/>
            <p:nvPr/>
          </p:nvSpPr>
          <p:spPr>
            <a:xfrm rot="0">
              <a:off x="0" y="101600"/>
              <a:ext cx="17725910" cy="1948408"/>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Bold"/>
                </a:rPr>
                <a:t>P-value :  2.81e</a:t>
              </a:r>
            </a:p>
            <a:p>
              <a:pPr algn="ctr">
                <a:lnSpc>
                  <a:spcPts val="2930"/>
                </a:lnSpc>
              </a:pPr>
              <a:r>
                <a:rPr lang="en-US" sz="2093">
                  <a:solidFill>
                    <a:srgbClr val="484A4B"/>
                  </a:solidFill>
                  <a:latin typeface="Canva Sans"/>
                </a:rPr>
                <a:t>Since the p-value is smaller than 0.04, we reject the null hypothesis. Which indicate that there is a strong and statistically significant association between race and the prevalence and severity of breast cancer</a:t>
              </a:r>
            </a:p>
          </p:txBody>
        </p:sp>
        <p:sp>
          <p:nvSpPr>
            <p:cNvPr name="TextBox 10" id="10"/>
            <p:cNvSpPr txBox="true"/>
            <p:nvPr/>
          </p:nvSpPr>
          <p:spPr>
            <a:xfrm rot="0">
              <a:off x="9827948" y="-28575"/>
              <a:ext cx="1024049" cy="821918"/>
            </a:xfrm>
            <a:prstGeom prst="rect">
              <a:avLst/>
            </a:prstGeom>
          </p:spPr>
          <p:txBody>
            <a:bodyPr anchor="t" rtlCol="false" tIns="0" lIns="0" bIns="0" rIns="0">
              <a:spAutoFit/>
            </a:bodyPr>
            <a:lstStyle/>
            <a:p>
              <a:pPr algn="ctr">
                <a:lnSpc>
                  <a:spcPts val="2527"/>
                </a:lnSpc>
              </a:pPr>
              <a:r>
                <a:rPr lang="en-US" sz="1805">
                  <a:solidFill>
                    <a:srgbClr val="484A4B"/>
                  </a:solidFill>
                  <a:latin typeface="Canva Sans Bold"/>
                </a:rPr>
                <a:t>-12</a:t>
              </a:r>
            </a:p>
            <a:p>
              <a:pPr algn="ctr">
                <a:lnSpc>
                  <a:spcPts val="2527"/>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85" t="-58433" r="-9465" b="-47483"/>
            </a:stretch>
          </a:blipFill>
        </p:spPr>
      </p:sp>
      <p:sp>
        <p:nvSpPr>
          <p:cNvPr name="Freeform 3" id="3"/>
          <p:cNvSpPr/>
          <p:nvPr/>
        </p:nvSpPr>
        <p:spPr>
          <a:xfrm flipH="false" flipV="false" rot="0">
            <a:off x="-2435023" y="7493109"/>
            <a:ext cx="5498019" cy="4480885"/>
          </a:xfrm>
          <a:custGeom>
            <a:avLst/>
            <a:gdLst/>
            <a:ahLst/>
            <a:cxnLst/>
            <a:rect r="r" b="b" t="t" l="l"/>
            <a:pathLst>
              <a:path h="4480885" w="5498019">
                <a:moveTo>
                  <a:pt x="0" y="0"/>
                </a:moveTo>
                <a:lnTo>
                  <a:pt x="5498018" y="0"/>
                </a:lnTo>
                <a:lnTo>
                  <a:pt x="5498018" y="4480885"/>
                </a:lnTo>
                <a:lnTo>
                  <a:pt x="0" y="4480885"/>
                </a:lnTo>
                <a:lnTo>
                  <a:pt x="0" y="0"/>
                </a:lnTo>
                <a:close/>
              </a:path>
            </a:pathLst>
          </a:custGeom>
          <a:blipFill>
            <a:blip r:embed="rId3"/>
            <a:stretch>
              <a:fillRect l="0" t="0" r="0" b="0"/>
            </a:stretch>
          </a:blipFill>
        </p:spPr>
      </p:sp>
      <p:sp>
        <p:nvSpPr>
          <p:cNvPr name="Freeform 4" id="4"/>
          <p:cNvSpPr/>
          <p:nvPr/>
        </p:nvSpPr>
        <p:spPr>
          <a:xfrm flipH="false" flipV="false" rot="8009335">
            <a:off x="12764065" y="7028922"/>
            <a:ext cx="2802635" cy="928373"/>
          </a:xfrm>
          <a:custGeom>
            <a:avLst/>
            <a:gdLst/>
            <a:ahLst/>
            <a:cxnLst/>
            <a:rect r="r" b="b" t="t" l="l"/>
            <a:pathLst>
              <a:path h="928373" w="2802635">
                <a:moveTo>
                  <a:pt x="0" y="0"/>
                </a:moveTo>
                <a:lnTo>
                  <a:pt x="2802635" y="0"/>
                </a:lnTo>
                <a:lnTo>
                  <a:pt x="2802635" y="928373"/>
                </a:lnTo>
                <a:lnTo>
                  <a:pt x="0" y="928373"/>
                </a:lnTo>
                <a:lnTo>
                  <a:pt x="0" y="0"/>
                </a:lnTo>
                <a:close/>
              </a:path>
            </a:pathLst>
          </a:custGeom>
          <a:blipFill>
            <a:blip r:embed="rId4"/>
            <a:stretch>
              <a:fillRect l="0" t="0" r="0" b="0"/>
            </a:stretch>
          </a:blipFill>
        </p:spPr>
      </p:sp>
      <p:sp>
        <p:nvSpPr>
          <p:cNvPr name="Freeform 5" id="5"/>
          <p:cNvSpPr/>
          <p:nvPr/>
        </p:nvSpPr>
        <p:spPr>
          <a:xfrm flipH="false" flipV="false" rot="0">
            <a:off x="4722660" y="469855"/>
            <a:ext cx="8842680" cy="9347289"/>
          </a:xfrm>
          <a:custGeom>
            <a:avLst/>
            <a:gdLst/>
            <a:ahLst/>
            <a:cxnLst/>
            <a:rect r="r" b="b" t="t" l="l"/>
            <a:pathLst>
              <a:path h="9347289" w="8842680">
                <a:moveTo>
                  <a:pt x="0" y="0"/>
                </a:moveTo>
                <a:lnTo>
                  <a:pt x="8842680" y="0"/>
                </a:lnTo>
                <a:lnTo>
                  <a:pt x="8842680" y="9347290"/>
                </a:lnTo>
                <a:lnTo>
                  <a:pt x="0" y="9347290"/>
                </a:lnTo>
                <a:lnTo>
                  <a:pt x="0" y="0"/>
                </a:lnTo>
                <a:close/>
              </a:path>
            </a:pathLst>
          </a:custGeom>
          <a:blipFill>
            <a:blip r:embed="rId5"/>
            <a:stretch>
              <a:fillRect l="0" t="0" r="0" b="0"/>
            </a:stretch>
          </a:blipFill>
        </p:spPr>
      </p:sp>
      <p:sp>
        <p:nvSpPr>
          <p:cNvPr name="TextBox 6" id="6"/>
          <p:cNvSpPr txBox="true"/>
          <p:nvPr/>
        </p:nvSpPr>
        <p:spPr>
          <a:xfrm rot="0">
            <a:off x="2193039" y="1615137"/>
            <a:ext cx="13901922" cy="7214098"/>
          </a:xfrm>
          <a:prstGeom prst="rect">
            <a:avLst/>
          </a:prstGeom>
        </p:spPr>
        <p:txBody>
          <a:bodyPr anchor="t" rtlCol="false" tIns="0" lIns="0" bIns="0" rIns="0">
            <a:spAutoFit/>
          </a:bodyPr>
          <a:lstStyle/>
          <a:p>
            <a:pPr algn="ctr">
              <a:lnSpc>
                <a:spcPts val="11347"/>
              </a:lnSpc>
            </a:pPr>
            <a:r>
              <a:rPr lang="en-US" sz="8105" spc="186">
                <a:solidFill>
                  <a:srgbClr val="F4F4F4"/>
                </a:solidFill>
                <a:latin typeface="Poppins Ultra-Bold"/>
              </a:rPr>
              <a:t>IS THE SEVERITY OF COVID-19 AFFECTED IF THE INDIVIDUALS LIVE IN URBAN, SUBURBAN, OR RURAL AREAS?</a:t>
            </a:r>
          </a:p>
        </p:txBody>
      </p:sp>
      <p:sp>
        <p:nvSpPr>
          <p:cNvPr name="Freeform 7" id="7"/>
          <p:cNvSpPr/>
          <p:nvPr/>
        </p:nvSpPr>
        <p:spPr>
          <a:xfrm flipH="false" flipV="false" rot="0">
            <a:off x="14971789" y="-1629316"/>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3"/>
            <a:stretch>
              <a:fillRect l="0" t="0" r="0" b="0"/>
            </a:stretch>
          </a:blipFill>
        </p:spPr>
      </p:sp>
      <p:sp>
        <p:nvSpPr>
          <p:cNvPr name="Freeform 8" id="8"/>
          <p:cNvSpPr/>
          <p:nvPr/>
        </p:nvSpPr>
        <p:spPr>
          <a:xfrm flipH="false" flipV="false" rot="-2368108">
            <a:off x="1224115" y="1254762"/>
            <a:ext cx="2802635" cy="928373"/>
          </a:xfrm>
          <a:custGeom>
            <a:avLst/>
            <a:gdLst/>
            <a:ahLst/>
            <a:cxnLst/>
            <a:rect r="r" b="b" t="t" l="l"/>
            <a:pathLst>
              <a:path h="928373" w="2802635">
                <a:moveTo>
                  <a:pt x="0" y="0"/>
                </a:moveTo>
                <a:lnTo>
                  <a:pt x="2802635" y="0"/>
                </a:lnTo>
                <a:lnTo>
                  <a:pt x="2802635" y="928372"/>
                </a:lnTo>
                <a:lnTo>
                  <a:pt x="0" y="928372"/>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586122" y="-1538646"/>
            <a:ext cx="5498019" cy="4480885"/>
          </a:xfrm>
          <a:custGeom>
            <a:avLst/>
            <a:gdLst/>
            <a:ahLst/>
            <a:cxnLst/>
            <a:rect r="r" b="b" t="t" l="l"/>
            <a:pathLst>
              <a:path h="4480885" w="5498019">
                <a:moveTo>
                  <a:pt x="0" y="0"/>
                </a:moveTo>
                <a:lnTo>
                  <a:pt x="5498019" y="0"/>
                </a:lnTo>
                <a:lnTo>
                  <a:pt x="5498019" y="4480886"/>
                </a:lnTo>
                <a:lnTo>
                  <a:pt x="0" y="4480886"/>
                </a:lnTo>
                <a:lnTo>
                  <a:pt x="0" y="0"/>
                </a:lnTo>
                <a:close/>
              </a:path>
            </a:pathLst>
          </a:custGeom>
          <a:blipFill>
            <a:blip r:embed="rId2"/>
            <a:stretch>
              <a:fillRect l="0" t="0" r="0" b="0"/>
            </a:stretch>
          </a:blipFill>
        </p:spPr>
      </p:sp>
      <p:sp>
        <p:nvSpPr>
          <p:cNvPr name="Freeform 3" id="3"/>
          <p:cNvSpPr/>
          <p:nvPr/>
        </p:nvSpPr>
        <p:spPr>
          <a:xfrm flipH="false" flipV="false" rot="0">
            <a:off x="14681915" y="7703545"/>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2"/>
            <a:stretch>
              <a:fillRect l="0" t="0" r="0" b="0"/>
            </a:stretch>
          </a:blipFill>
        </p:spPr>
      </p:sp>
      <p:sp>
        <p:nvSpPr>
          <p:cNvPr name="Freeform 4" id="4"/>
          <p:cNvSpPr/>
          <p:nvPr/>
        </p:nvSpPr>
        <p:spPr>
          <a:xfrm flipH="false" flipV="false" rot="2113452">
            <a:off x="14007231" y="701797"/>
            <a:ext cx="2420910" cy="801926"/>
          </a:xfrm>
          <a:custGeom>
            <a:avLst/>
            <a:gdLst/>
            <a:ahLst/>
            <a:cxnLst/>
            <a:rect r="r" b="b" t="t" l="l"/>
            <a:pathLst>
              <a:path h="801926" w="2420910">
                <a:moveTo>
                  <a:pt x="0" y="0"/>
                </a:moveTo>
                <a:lnTo>
                  <a:pt x="2420910" y="0"/>
                </a:lnTo>
                <a:lnTo>
                  <a:pt x="2420910" y="801926"/>
                </a:lnTo>
                <a:lnTo>
                  <a:pt x="0" y="801926"/>
                </a:lnTo>
                <a:lnTo>
                  <a:pt x="0" y="0"/>
                </a:lnTo>
                <a:close/>
              </a:path>
            </a:pathLst>
          </a:custGeom>
          <a:blipFill>
            <a:blip r:embed="rId3"/>
            <a:stretch>
              <a:fillRect l="0" t="0" r="0" b="0"/>
            </a:stretch>
          </a:blipFill>
        </p:spPr>
      </p:sp>
      <p:sp>
        <p:nvSpPr>
          <p:cNvPr name="TextBox 5" id="5"/>
          <p:cNvSpPr txBox="true"/>
          <p:nvPr/>
        </p:nvSpPr>
        <p:spPr>
          <a:xfrm rot="0">
            <a:off x="4280769" y="1356527"/>
            <a:ext cx="9726463" cy="1018084"/>
          </a:xfrm>
          <a:prstGeom prst="rect">
            <a:avLst/>
          </a:prstGeom>
        </p:spPr>
        <p:txBody>
          <a:bodyPr anchor="t" rtlCol="false" tIns="0" lIns="0" bIns="0" rIns="0">
            <a:spAutoFit/>
          </a:bodyPr>
          <a:lstStyle/>
          <a:p>
            <a:pPr algn="ctr">
              <a:lnSpc>
                <a:spcPts val="7935"/>
              </a:lnSpc>
            </a:pPr>
            <a:r>
              <a:rPr lang="en-US" sz="5667">
                <a:solidFill>
                  <a:srgbClr val="5062C6"/>
                </a:solidFill>
                <a:latin typeface="Poppins Ultra-Bold"/>
              </a:rPr>
              <a:t>Hypothesis</a:t>
            </a:r>
          </a:p>
        </p:txBody>
      </p:sp>
      <p:sp>
        <p:nvSpPr>
          <p:cNvPr name="TextBox 6" id="6"/>
          <p:cNvSpPr txBox="true"/>
          <p:nvPr/>
        </p:nvSpPr>
        <p:spPr>
          <a:xfrm rot="0">
            <a:off x="2381061" y="3225103"/>
            <a:ext cx="13525878" cy="1500678"/>
          </a:xfrm>
          <a:prstGeom prst="rect">
            <a:avLst/>
          </a:prstGeom>
        </p:spPr>
        <p:txBody>
          <a:bodyPr anchor="t" rtlCol="false" tIns="0" lIns="0" bIns="0" rIns="0">
            <a:spAutoFit/>
          </a:bodyPr>
          <a:lstStyle/>
          <a:p>
            <a:pPr algn="ctr">
              <a:lnSpc>
                <a:spcPts val="6010"/>
              </a:lnSpc>
            </a:pPr>
            <a:r>
              <a:rPr lang="en-US" sz="4293">
                <a:solidFill>
                  <a:srgbClr val="484A4B"/>
                </a:solidFill>
                <a:latin typeface="Canva Sans Bold"/>
              </a:rPr>
              <a:t>Null Hypothesis</a:t>
            </a:r>
            <a:r>
              <a:rPr lang="en-US" sz="4293">
                <a:solidFill>
                  <a:srgbClr val="484A4B"/>
                </a:solidFill>
                <a:latin typeface="Canva Sans"/>
              </a:rPr>
              <a:t>: There is no association between the severity of covid-19 and the type of residence</a:t>
            </a:r>
          </a:p>
        </p:txBody>
      </p:sp>
      <p:sp>
        <p:nvSpPr>
          <p:cNvPr name="TextBox 7" id="7"/>
          <p:cNvSpPr txBox="true"/>
          <p:nvPr/>
        </p:nvSpPr>
        <p:spPr>
          <a:xfrm rot="0">
            <a:off x="1796400" y="5573505"/>
            <a:ext cx="14641375" cy="1500678"/>
          </a:xfrm>
          <a:prstGeom prst="rect">
            <a:avLst/>
          </a:prstGeom>
        </p:spPr>
        <p:txBody>
          <a:bodyPr anchor="t" rtlCol="false" tIns="0" lIns="0" bIns="0" rIns="0">
            <a:spAutoFit/>
          </a:bodyPr>
          <a:lstStyle/>
          <a:p>
            <a:pPr algn="ctr">
              <a:lnSpc>
                <a:spcPts val="6010"/>
              </a:lnSpc>
            </a:pPr>
            <a:r>
              <a:rPr lang="en-US" sz="4293">
                <a:solidFill>
                  <a:srgbClr val="484A4B"/>
                </a:solidFill>
                <a:latin typeface="Canva Sans Bold"/>
              </a:rPr>
              <a:t>Alternate Hypothesis</a:t>
            </a:r>
            <a:r>
              <a:rPr lang="en-US" sz="4293">
                <a:solidFill>
                  <a:srgbClr val="484A4B"/>
                </a:solidFill>
                <a:latin typeface="Canva Sans"/>
              </a:rPr>
              <a:t>: There is an association between the severity of covid-19 and the type of residence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586122" y="-1538646"/>
            <a:ext cx="5498019" cy="4480885"/>
          </a:xfrm>
          <a:custGeom>
            <a:avLst/>
            <a:gdLst/>
            <a:ahLst/>
            <a:cxnLst/>
            <a:rect r="r" b="b" t="t" l="l"/>
            <a:pathLst>
              <a:path h="4480885" w="5498019">
                <a:moveTo>
                  <a:pt x="0" y="0"/>
                </a:moveTo>
                <a:lnTo>
                  <a:pt x="5498019" y="0"/>
                </a:lnTo>
                <a:lnTo>
                  <a:pt x="5498019" y="4480886"/>
                </a:lnTo>
                <a:lnTo>
                  <a:pt x="0" y="4480886"/>
                </a:lnTo>
                <a:lnTo>
                  <a:pt x="0" y="0"/>
                </a:lnTo>
                <a:close/>
              </a:path>
            </a:pathLst>
          </a:custGeom>
          <a:blipFill>
            <a:blip r:embed="rId2"/>
            <a:stretch>
              <a:fillRect l="0" t="0" r="0" b="0"/>
            </a:stretch>
          </a:blipFill>
        </p:spPr>
      </p:sp>
      <p:sp>
        <p:nvSpPr>
          <p:cNvPr name="Freeform 3" id="3"/>
          <p:cNvSpPr/>
          <p:nvPr/>
        </p:nvSpPr>
        <p:spPr>
          <a:xfrm flipH="false" flipV="false" rot="0">
            <a:off x="14681915" y="7703545"/>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2"/>
            <a:stretch>
              <a:fillRect l="0" t="0" r="0" b="0"/>
            </a:stretch>
          </a:blipFill>
        </p:spPr>
      </p:sp>
      <p:sp>
        <p:nvSpPr>
          <p:cNvPr name="Freeform 4" id="4"/>
          <p:cNvSpPr/>
          <p:nvPr/>
        </p:nvSpPr>
        <p:spPr>
          <a:xfrm flipH="false" flipV="false" rot="2113452">
            <a:off x="14007231" y="701797"/>
            <a:ext cx="2420910" cy="801926"/>
          </a:xfrm>
          <a:custGeom>
            <a:avLst/>
            <a:gdLst/>
            <a:ahLst/>
            <a:cxnLst/>
            <a:rect r="r" b="b" t="t" l="l"/>
            <a:pathLst>
              <a:path h="801926" w="2420910">
                <a:moveTo>
                  <a:pt x="0" y="0"/>
                </a:moveTo>
                <a:lnTo>
                  <a:pt x="2420910" y="0"/>
                </a:lnTo>
                <a:lnTo>
                  <a:pt x="2420910" y="801926"/>
                </a:lnTo>
                <a:lnTo>
                  <a:pt x="0" y="801926"/>
                </a:lnTo>
                <a:lnTo>
                  <a:pt x="0" y="0"/>
                </a:lnTo>
                <a:close/>
              </a:path>
            </a:pathLst>
          </a:custGeom>
          <a:blipFill>
            <a:blip r:embed="rId3"/>
            <a:stretch>
              <a:fillRect l="0" t="0" r="0" b="0"/>
            </a:stretch>
          </a:blipFill>
        </p:spPr>
      </p:sp>
      <p:sp>
        <p:nvSpPr>
          <p:cNvPr name="Freeform 5" id="5"/>
          <p:cNvSpPr/>
          <p:nvPr/>
        </p:nvSpPr>
        <p:spPr>
          <a:xfrm flipH="false" flipV="false" rot="0">
            <a:off x="505903" y="1790841"/>
            <a:ext cx="8822014" cy="7015439"/>
          </a:xfrm>
          <a:custGeom>
            <a:avLst/>
            <a:gdLst/>
            <a:ahLst/>
            <a:cxnLst/>
            <a:rect r="r" b="b" t="t" l="l"/>
            <a:pathLst>
              <a:path h="7015439" w="8822014">
                <a:moveTo>
                  <a:pt x="0" y="0"/>
                </a:moveTo>
                <a:lnTo>
                  <a:pt x="8822014" y="0"/>
                </a:lnTo>
                <a:lnTo>
                  <a:pt x="8822014" y="7015438"/>
                </a:lnTo>
                <a:lnTo>
                  <a:pt x="0" y="7015438"/>
                </a:lnTo>
                <a:lnTo>
                  <a:pt x="0" y="0"/>
                </a:lnTo>
                <a:close/>
              </a:path>
            </a:pathLst>
          </a:custGeom>
          <a:blipFill>
            <a:blip r:embed="rId4"/>
            <a:stretch>
              <a:fillRect l="0" t="0" r="0" b="0"/>
            </a:stretch>
          </a:blipFill>
        </p:spPr>
      </p:sp>
      <p:sp>
        <p:nvSpPr>
          <p:cNvPr name="Freeform 6" id="6"/>
          <p:cNvSpPr/>
          <p:nvPr/>
        </p:nvSpPr>
        <p:spPr>
          <a:xfrm flipH="false" flipV="false" rot="0">
            <a:off x="9327917" y="1790841"/>
            <a:ext cx="8429842" cy="7015439"/>
          </a:xfrm>
          <a:custGeom>
            <a:avLst/>
            <a:gdLst/>
            <a:ahLst/>
            <a:cxnLst/>
            <a:rect r="r" b="b" t="t" l="l"/>
            <a:pathLst>
              <a:path h="7015439" w="8429842">
                <a:moveTo>
                  <a:pt x="0" y="0"/>
                </a:moveTo>
                <a:lnTo>
                  <a:pt x="8429842" y="0"/>
                </a:lnTo>
                <a:lnTo>
                  <a:pt x="8429842" y="7015438"/>
                </a:lnTo>
                <a:lnTo>
                  <a:pt x="0" y="7015438"/>
                </a:lnTo>
                <a:lnTo>
                  <a:pt x="0" y="0"/>
                </a:lnTo>
                <a:close/>
              </a:path>
            </a:pathLst>
          </a:custGeom>
          <a:blipFill>
            <a:blip r:embed="rId5"/>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85" t="-58433" r="-9465" b="-47483"/>
            </a:stretch>
          </a:blipFill>
        </p:spPr>
      </p:sp>
      <p:sp>
        <p:nvSpPr>
          <p:cNvPr name="Freeform 3" id="3"/>
          <p:cNvSpPr/>
          <p:nvPr/>
        </p:nvSpPr>
        <p:spPr>
          <a:xfrm flipH="false" flipV="false" rot="0">
            <a:off x="-2435023" y="7493109"/>
            <a:ext cx="5498019" cy="4480885"/>
          </a:xfrm>
          <a:custGeom>
            <a:avLst/>
            <a:gdLst/>
            <a:ahLst/>
            <a:cxnLst/>
            <a:rect r="r" b="b" t="t" l="l"/>
            <a:pathLst>
              <a:path h="4480885" w="5498019">
                <a:moveTo>
                  <a:pt x="0" y="0"/>
                </a:moveTo>
                <a:lnTo>
                  <a:pt x="5498018" y="0"/>
                </a:lnTo>
                <a:lnTo>
                  <a:pt x="5498018" y="4480885"/>
                </a:lnTo>
                <a:lnTo>
                  <a:pt x="0" y="4480885"/>
                </a:lnTo>
                <a:lnTo>
                  <a:pt x="0" y="0"/>
                </a:lnTo>
                <a:close/>
              </a:path>
            </a:pathLst>
          </a:custGeom>
          <a:blipFill>
            <a:blip r:embed="rId3"/>
            <a:stretch>
              <a:fillRect l="0" t="0" r="0" b="0"/>
            </a:stretch>
          </a:blipFill>
        </p:spPr>
      </p:sp>
      <p:sp>
        <p:nvSpPr>
          <p:cNvPr name="Freeform 4" id="4"/>
          <p:cNvSpPr/>
          <p:nvPr/>
        </p:nvSpPr>
        <p:spPr>
          <a:xfrm flipH="false" flipV="false" rot="8009335">
            <a:off x="12764065" y="7028922"/>
            <a:ext cx="2802635" cy="928373"/>
          </a:xfrm>
          <a:custGeom>
            <a:avLst/>
            <a:gdLst/>
            <a:ahLst/>
            <a:cxnLst/>
            <a:rect r="r" b="b" t="t" l="l"/>
            <a:pathLst>
              <a:path h="928373" w="2802635">
                <a:moveTo>
                  <a:pt x="0" y="0"/>
                </a:moveTo>
                <a:lnTo>
                  <a:pt x="2802635" y="0"/>
                </a:lnTo>
                <a:lnTo>
                  <a:pt x="2802635" y="928373"/>
                </a:lnTo>
                <a:lnTo>
                  <a:pt x="0" y="928373"/>
                </a:lnTo>
                <a:lnTo>
                  <a:pt x="0" y="0"/>
                </a:lnTo>
                <a:close/>
              </a:path>
            </a:pathLst>
          </a:custGeom>
          <a:blipFill>
            <a:blip r:embed="rId4"/>
            <a:stretch>
              <a:fillRect l="0" t="0" r="0" b="0"/>
            </a:stretch>
          </a:blipFill>
        </p:spPr>
      </p:sp>
      <p:sp>
        <p:nvSpPr>
          <p:cNvPr name="Freeform 5" id="5"/>
          <p:cNvSpPr/>
          <p:nvPr/>
        </p:nvSpPr>
        <p:spPr>
          <a:xfrm flipH="false" flipV="false" rot="0">
            <a:off x="4722660" y="469855"/>
            <a:ext cx="8842680" cy="9347289"/>
          </a:xfrm>
          <a:custGeom>
            <a:avLst/>
            <a:gdLst/>
            <a:ahLst/>
            <a:cxnLst/>
            <a:rect r="r" b="b" t="t" l="l"/>
            <a:pathLst>
              <a:path h="9347289" w="8842680">
                <a:moveTo>
                  <a:pt x="0" y="0"/>
                </a:moveTo>
                <a:lnTo>
                  <a:pt x="8842680" y="0"/>
                </a:lnTo>
                <a:lnTo>
                  <a:pt x="8842680" y="9347290"/>
                </a:lnTo>
                <a:lnTo>
                  <a:pt x="0" y="9347290"/>
                </a:lnTo>
                <a:lnTo>
                  <a:pt x="0" y="0"/>
                </a:lnTo>
                <a:close/>
              </a:path>
            </a:pathLst>
          </a:custGeom>
          <a:blipFill>
            <a:blip r:embed="rId5"/>
            <a:stretch>
              <a:fillRect l="0" t="0" r="0" b="0"/>
            </a:stretch>
          </a:blipFill>
        </p:spPr>
      </p:sp>
      <p:sp>
        <p:nvSpPr>
          <p:cNvPr name="TextBox 6" id="6"/>
          <p:cNvSpPr txBox="true"/>
          <p:nvPr/>
        </p:nvSpPr>
        <p:spPr>
          <a:xfrm rot="0">
            <a:off x="2193039" y="2860426"/>
            <a:ext cx="13901922" cy="4337548"/>
          </a:xfrm>
          <a:prstGeom prst="rect">
            <a:avLst/>
          </a:prstGeom>
        </p:spPr>
        <p:txBody>
          <a:bodyPr anchor="t" rtlCol="false" tIns="0" lIns="0" bIns="0" rIns="0">
            <a:spAutoFit/>
          </a:bodyPr>
          <a:lstStyle/>
          <a:p>
            <a:pPr algn="ctr">
              <a:lnSpc>
                <a:spcPts val="11347"/>
              </a:lnSpc>
            </a:pPr>
            <a:r>
              <a:rPr lang="en-US" sz="8105" spc="186">
                <a:solidFill>
                  <a:srgbClr val="F4F4F4"/>
                </a:solidFill>
                <a:latin typeface="Poppins Ultra-Bold"/>
              </a:rPr>
              <a:t>BREAST CANCER THERAPY AND ITS EFFECT ON COVID-19 SEVERITY </a:t>
            </a:r>
          </a:p>
        </p:txBody>
      </p:sp>
      <p:sp>
        <p:nvSpPr>
          <p:cNvPr name="Freeform 7" id="7"/>
          <p:cNvSpPr/>
          <p:nvPr/>
        </p:nvSpPr>
        <p:spPr>
          <a:xfrm flipH="false" flipV="false" rot="0">
            <a:off x="14971789" y="-1629316"/>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3"/>
            <a:stretch>
              <a:fillRect l="0" t="0" r="0" b="0"/>
            </a:stretch>
          </a:blipFill>
        </p:spPr>
      </p:sp>
      <p:sp>
        <p:nvSpPr>
          <p:cNvPr name="Freeform 8" id="8"/>
          <p:cNvSpPr/>
          <p:nvPr/>
        </p:nvSpPr>
        <p:spPr>
          <a:xfrm flipH="false" flipV="false" rot="-2368108">
            <a:off x="1224115" y="1254762"/>
            <a:ext cx="2802635" cy="928373"/>
          </a:xfrm>
          <a:custGeom>
            <a:avLst/>
            <a:gdLst/>
            <a:ahLst/>
            <a:cxnLst/>
            <a:rect r="r" b="b" t="t" l="l"/>
            <a:pathLst>
              <a:path h="928373" w="2802635">
                <a:moveTo>
                  <a:pt x="0" y="0"/>
                </a:moveTo>
                <a:lnTo>
                  <a:pt x="2802635" y="0"/>
                </a:lnTo>
                <a:lnTo>
                  <a:pt x="2802635" y="928372"/>
                </a:lnTo>
                <a:lnTo>
                  <a:pt x="0" y="928372"/>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9482536" y="1547944"/>
            <a:ext cx="6660714" cy="1726731"/>
            <a:chOff x="0" y="0"/>
            <a:chExt cx="1970651" cy="510874"/>
          </a:xfrm>
        </p:grpSpPr>
        <p:sp>
          <p:nvSpPr>
            <p:cNvPr name="Freeform 3" id="3"/>
            <p:cNvSpPr/>
            <p:nvPr/>
          </p:nvSpPr>
          <p:spPr>
            <a:xfrm flipH="false" flipV="false" rot="0">
              <a:off x="0" y="0"/>
              <a:ext cx="1970651" cy="510874"/>
            </a:xfrm>
            <a:custGeom>
              <a:avLst/>
              <a:gdLst/>
              <a:ahLst/>
              <a:cxnLst/>
              <a:rect r="r" b="b" t="t" l="l"/>
              <a:pathLst>
                <a:path h="510874" w="1970651">
                  <a:moveTo>
                    <a:pt x="18597" y="0"/>
                  </a:moveTo>
                  <a:lnTo>
                    <a:pt x="1952054" y="0"/>
                  </a:lnTo>
                  <a:cubicBezTo>
                    <a:pt x="1956987" y="0"/>
                    <a:pt x="1961717" y="1959"/>
                    <a:pt x="1965204" y="5447"/>
                  </a:cubicBezTo>
                  <a:cubicBezTo>
                    <a:pt x="1968692" y="8935"/>
                    <a:pt x="1970651" y="13665"/>
                    <a:pt x="1970651" y="18597"/>
                  </a:cubicBezTo>
                  <a:lnTo>
                    <a:pt x="1970651" y="492277"/>
                  </a:lnTo>
                  <a:cubicBezTo>
                    <a:pt x="1970651" y="497209"/>
                    <a:pt x="1968692" y="501939"/>
                    <a:pt x="1965204" y="505427"/>
                  </a:cubicBezTo>
                  <a:cubicBezTo>
                    <a:pt x="1961717" y="508914"/>
                    <a:pt x="1956987" y="510874"/>
                    <a:pt x="1952054" y="510874"/>
                  </a:cubicBezTo>
                  <a:lnTo>
                    <a:pt x="18597" y="510874"/>
                  </a:lnTo>
                  <a:cubicBezTo>
                    <a:pt x="13665" y="510874"/>
                    <a:pt x="8935" y="508914"/>
                    <a:pt x="5447" y="505427"/>
                  </a:cubicBezTo>
                  <a:cubicBezTo>
                    <a:pt x="1959" y="501939"/>
                    <a:pt x="0" y="497209"/>
                    <a:pt x="0" y="492277"/>
                  </a:cubicBezTo>
                  <a:lnTo>
                    <a:pt x="0" y="18597"/>
                  </a:lnTo>
                  <a:cubicBezTo>
                    <a:pt x="0" y="13665"/>
                    <a:pt x="1959" y="8935"/>
                    <a:pt x="5447" y="5447"/>
                  </a:cubicBezTo>
                  <a:cubicBezTo>
                    <a:pt x="8935" y="1959"/>
                    <a:pt x="13665" y="0"/>
                    <a:pt x="18597" y="0"/>
                  </a:cubicBezTo>
                  <a:close/>
                </a:path>
              </a:pathLst>
            </a:custGeom>
            <a:solidFill>
              <a:srgbClr val="16948A"/>
            </a:solidFill>
            <a:ln cap="sq">
              <a:noFill/>
              <a:prstDash val="solid"/>
              <a:miter/>
            </a:ln>
          </p:spPr>
        </p:sp>
        <p:sp>
          <p:nvSpPr>
            <p:cNvPr name="TextBox 4" id="4"/>
            <p:cNvSpPr txBox="true"/>
            <p:nvPr/>
          </p:nvSpPr>
          <p:spPr>
            <a:xfrm>
              <a:off x="0" y="-38100"/>
              <a:ext cx="1970651" cy="548974"/>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a:grpSpLocks noChangeAspect="true"/>
          </p:cNvGrpSpPr>
          <p:nvPr/>
        </p:nvGrpSpPr>
        <p:grpSpPr>
          <a:xfrm rot="0">
            <a:off x="8548918" y="1103579"/>
            <a:ext cx="2597990" cy="2587842"/>
            <a:chOff x="0" y="0"/>
            <a:chExt cx="6502400" cy="6477000"/>
          </a:xfrm>
        </p:grpSpPr>
        <p:sp>
          <p:nvSpPr>
            <p:cNvPr name="Freeform 6" id="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16454" t="0" r="-16454" b="0"/>
              </a:stretch>
            </a:blipFill>
          </p:spPr>
        </p:sp>
        <p:sp>
          <p:nvSpPr>
            <p:cNvPr name="Freeform 7" id="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6948A"/>
            </a:solidFill>
          </p:spPr>
        </p:sp>
      </p:grpSp>
      <p:grpSp>
        <p:nvGrpSpPr>
          <p:cNvPr name="Group 8" id="8"/>
          <p:cNvGrpSpPr/>
          <p:nvPr/>
        </p:nvGrpSpPr>
        <p:grpSpPr>
          <a:xfrm rot="0">
            <a:off x="9482536" y="6394287"/>
            <a:ext cx="6660714" cy="1726731"/>
            <a:chOff x="0" y="0"/>
            <a:chExt cx="1970651" cy="510874"/>
          </a:xfrm>
        </p:grpSpPr>
        <p:sp>
          <p:nvSpPr>
            <p:cNvPr name="Freeform 9" id="9"/>
            <p:cNvSpPr/>
            <p:nvPr/>
          </p:nvSpPr>
          <p:spPr>
            <a:xfrm flipH="false" flipV="false" rot="0">
              <a:off x="0" y="0"/>
              <a:ext cx="1970651" cy="510874"/>
            </a:xfrm>
            <a:custGeom>
              <a:avLst/>
              <a:gdLst/>
              <a:ahLst/>
              <a:cxnLst/>
              <a:rect r="r" b="b" t="t" l="l"/>
              <a:pathLst>
                <a:path h="510874" w="1970651">
                  <a:moveTo>
                    <a:pt x="18597" y="0"/>
                  </a:moveTo>
                  <a:lnTo>
                    <a:pt x="1952054" y="0"/>
                  </a:lnTo>
                  <a:cubicBezTo>
                    <a:pt x="1956987" y="0"/>
                    <a:pt x="1961717" y="1959"/>
                    <a:pt x="1965204" y="5447"/>
                  </a:cubicBezTo>
                  <a:cubicBezTo>
                    <a:pt x="1968692" y="8935"/>
                    <a:pt x="1970651" y="13665"/>
                    <a:pt x="1970651" y="18597"/>
                  </a:cubicBezTo>
                  <a:lnTo>
                    <a:pt x="1970651" y="492277"/>
                  </a:lnTo>
                  <a:cubicBezTo>
                    <a:pt x="1970651" y="497209"/>
                    <a:pt x="1968692" y="501939"/>
                    <a:pt x="1965204" y="505427"/>
                  </a:cubicBezTo>
                  <a:cubicBezTo>
                    <a:pt x="1961717" y="508914"/>
                    <a:pt x="1956987" y="510874"/>
                    <a:pt x="1952054" y="510874"/>
                  </a:cubicBezTo>
                  <a:lnTo>
                    <a:pt x="18597" y="510874"/>
                  </a:lnTo>
                  <a:cubicBezTo>
                    <a:pt x="13665" y="510874"/>
                    <a:pt x="8935" y="508914"/>
                    <a:pt x="5447" y="505427"/>
                  </a:cubicBezTo>
                  <a:cubicBezTo>
                    <a:pt x="1959" y="501939"/>
                    <a:pt x="0" y="497209"/>
                    <a:pt x="0" y="492277"/>
                  </a:cubicBezTo>
                  <a:lnTo>
                    <a:pt x="0" y="18597"/>
                  </a:lnTo>
                  <a:cubicBezTo>
                    <a:pt x="0" y="13665"/>
                    <a:pt x="1959" y="8935"/>
                    <a:pt x="5447" y="5447"/>
                  </a:cubicBezTo>
                  <a:cubicBezTo>
                    <a:pt x="8935" y="1959"/>
                    <a:pt x="13665" y="0"/>
                    <a:pt x="18597" y="0"/>
                  </a:cubicBezTo>
                  <a:close/>
                </a:path>
              </a:pathLst>
            </a:custGeom>
            <a:solidFill>
              <a:srgbClr val="16948A"/>
            </a:solidFill>
            <a:ln cap="sq">
              <a:noFill/>
              <a:prstDash val="solid"/>
              <a:miter/>
            </a:ln>
          </p:spPr>
        </p:sp>
        <p:sp>
          <p:nvSpPr>
            <p:cNvPr name="TextBox 10" id="10"/>
            <p:cNvSpPr txBox="true"/>
            <p:nvPr/>
          </p:nvSpPr>
          <p:spPr>
            <a:xfrm>
              <a:off x="0" y="-38100"/>
              <a:ext cx="1970651" cy="548974"/>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a:grpSpLocks noChangeAspect="true"/>
          </p:cNvGrpSpPr>
          <p:nvPr/>
        </p:nvGrpSpPr>
        <p:grpSpPr>
          <a:xfrm rot="0">
            <a:off x="8548918" y="5949922"/>
            <a:ext cx="2597990" cy="2587842"/>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41157" t="0" r="-41157" b="0"/>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6948A"/>
            </a:solidFill>
          </p:spPr>
        </p:sp>
      </p:grpSp>
      <p:sp>
        <p:nvSpPr>
          <p:cNvPr name="Freeform 14" id="14"/>
          <p:cNvSpPr/>
          <p:nvPr/>
        </p:nvSpPr>
        <p:spPr>
          <a:xfrm flipH="false" flipV="false" rot="0">
            <a:off x="16404921" y="-1328204"/>
            <a:ext cx="4002837" cy="3262312"/>
          </a:xfrm>
          <a:custGeom>
            <a:avLst/>
            <a:gdLst/>
            <a:ahLst/>
            <a:cxnLst/>
            <a:rect r="r" b="b" t="t" l="l"/>
            <a:pathLst>
              <a:path h="3262312" w="4002837">
                <a:moveTo>
                  <a:pt x="0" y="0"/>
                </a:moveTo>
                <a:lnTo>
                  <a:pt x="4002837" y="0"/>
                </a:lnTo>
                <a:lnTo>
                  <a:pt x="4002837" y="3262312"/>
                </a:lnTo>
                <a:lnTo>
                  <a:pt x="0" y="3262312"/>
                </a:lnTo>
                <a:lnTo>
                  <a:pt x="0" y="0"/>
                </a:lnTo>
                <a:close/>
              </a:path>
            </a:pathLst>
          </a:custGeom>
          <a:blipFill>
            <a:blip r:embed="rId4"/>
            <a:stretch>
              <a:fillRect l="0" t="0" r="0" b="0"/>
            </a:stretch>
          </a:blipFill>
        </p:spPr>
      </p:sp>
      <p:sp>
        <p:nvSpPr>
          <p:cNvPr name="Freeform 15" id="15"/>
          <p:cNvSpPr/>
          <p:nvPr/>
        </p:nvSpPr>
        <p:spPr>
          <a:xfrm flipH="false" flipV="false" rot="0">
            <a:off x="-2684943" y="6673850"/>
            <a:ext cx="7232874" cy="7645619"/>
          </a:xfrm>
          <a:custGeom>
            <a:avLst/>
            <a:gdLst/>
            <a:ahLst/>
            <a:cxnLst/>
            <a:rect r="r" b="b" t="t" l="l"/>
            <a:pathLst>
              <a:path h="7645619" w="7232874">
                <a:moveTo>
                  <a:pt x="0" y="0"/>
                </a:moveTo>
                <a:lnTo>
                  <a:pt x="7232873" y="0"/>
                </a:lnTo>
                <a:lnTo>
                  <a:pt x="7232873" y="7645619"/>
                </a:lnTo>
                <a:lnTo>
                  <a:pt x="0" y="7645619"/>
                </a:lnTo>
                <a:lnTo>
                  <a:pt x="0" y="0"/>
                </a:lnTo>
                <a:close/>
              </a:path>
            </a:pathLst>
          </a:custGeom>
          <a:blipFill>
            <a:blip r:embed="rId5"/>
            <a:stretch>
              <a:fillRect l="0" t="0" r="0" b="0"/>
            </a:stretch>
          </a:blipFill>
        </p:spPr>
      </p:sp>
      <p:sp>
        <p:nvSpPr>
          <p:cNvPr name="Freeform 16" id="16"/>
          <p:cNvSpPr/>
          <p:nvPr/>
        </p:nvSpPr>
        <p:spPr>
          <a:xfrm flipH="false" flipV="false" rot="0">
            <a:off x="16143249" y="8148935"/>
            <a:ext cx="4289501" cy="4091112"/>
          </a:xfrm>
          <a:custGeom>
            <a:avLst/>
            <a:gdLst/>
            <a:ahLst/>
            <a:cxnLst/>
            <a:rect r="r" b="b" t="t" l="l"/>
            <a:pathLst>
              <a:path h="4091112" w="4289501">
                <a:moveTo>
                  <a:pt x="0" y="0"/>
                </a:moveTo>
                <a:lnTo>
                  <a:pt x="4289502" y="0"/>
                </a:lnTo>
                <a:lnTo>
                  <a:pt x="4289502" y="4091111"/>
                </a:lnTo>
                <a:lnTo>
                  <a:pt x="0" y="4091111"/>
                </a:lnTo>
                <a:lnTo>
                  <a:pt x="0" y="0"/>
                </a:lnTo>
                <a:close/>
              </a:path>
            </a:pathLst>
          </a:custGeom>
          <a:blipFill>
            <a:blip r:embed="rId6"/>
            <a:stretch>
              <a:fillRect l="0" t="0" r="0" b="0"/>
            </a:stretch>
          </a:blipFill>
        </p:spPr>
      </p:sp>
      <p:sp>
        <p:nvSpPr>
          <p:cNvPr name="Freeform 17" id="17"/>
          <p:cNvSpPr/>
          <p:nvPr/>
        </p:nvSpPr>
        <p:spPr>
          <a:xfrm flipH="false" flipV="false" rot="0">
            <a:off x="472788" y="3177203"/>
            <a:ext cx="1111824" cy="1028437"/>
          </a:xfrm>
          <a:custGeom>
            <a:avLst/>
            <a:gdLst/>
            <a:ahLst/>
            <a:cxnLst/>
            <a:rect r="r" b="b" t="t" l="l"/>
            <a:pathLst>
              <a:path h="1028437" w="1111824">
                <a:moveTo>
                  <a:pt x="0" y="0"/>
                </a:moveTo>
                <a:lnTo>
                  <a:pt x="1111824" y="0"/>
                </a:lnTo>
                <a:lnTo>
                  <a:pt x="1111824" y="1028437"/>
                </a:lnTo>
                <a:lnTo>
                  <a:pt x="0" y="1028437"/>
                </a:lnTo>
                <a:lnTo>
                  <a:pt x="0" y="0"/>
                </a:lnTo>
                <a:close/>
              </a:path>
            </a:pathLst>
          </a:custGeom>
          <a:blipFill>
            <a:blip r:embed="rId7"/>
            <a:stretch>
              <a:fillRect l="0" t="0" r="0" b="0"/>
            </a:stretch>
          </a:blipFill>
        </p:spPr>
      </p:sp>
      <p:sp>
        <p:nvSpPr>
          <p:cNvPr name="TextBox 18" id="18"/>
          <p:cNvSpPr txBox="true"/>
          <p:nvPr/>
        </p:nvSpPr>
        <p:spPr>
          <a:xfrm rot="0">
            <a:off x="11332057" y="1808909"/>
            <a:ext cx="4595758" cy="1166701"/>
          </a:xfrm>
          <a:prstGeom prst="rect">
            <a:avLst/>
          </a:prstGeom>
        </p:spPr>
        <p:txBody>
          <a:bodyPr anchor="t" rtlCol="false" tIns="0" lIns="0" bIns="0" rIns="0">
            <a:spAutoFit/>
          </a:bodyPr>
          <a:lstStyle/>
          <a:p>
            <a:pPr>
              <a:lnSpc>
                <a:spcPts val="3145"/>
              </a:lnSpc>
            </a:pPr>
            <a:r>
              <a:rPr lang="en-US" sz="2247">
                <a:solidFill>
                  <a:srgbClr val="FFFFFF"/>
                </a:solidFill>
                <a:latin typeface="Open Sans Bold"/>
              </a:rPr>
              <a:t>Reducing the number of white blood cells available to fight infection </a:t>
            </a:r>
          </a:p>
        </p:txBody>
      </p:sp>
      <p:sp>
        <p:nvSpPr>
          <p:cNvPr name="TextBox 19" id="19"/>
          <p:cNvSpPr txBox="true"/>
          <p:nvPr/>
        </p:nvSpPr>
        <p:spPr>
          <a:xfrm rot="0">
            <a:off x="11478615" y="6852865"/>
            <a:ext cx="4302642" cy="771475"/>
          </a:xfrm>
          <a:prstGeom prst="rect">
            <a:avLst/>
          </a:prstGeom>
        </p:spPr>
        <p:txBody>
          <a:bodyPr anchor="t" rtlCol="false" tIns="0" lIns="0" bIns="0" rIns="0">
            <a:spAutoFit/>
          </a:bodyPr>
          <a:lstStyle/>
          <a:p>
            <a:pPr>
              <a:lnSpc>
                <a:spcPts val="3145"/>
              </a:lnSpc>
            </a:pPr>
            <a:r>
              <a:rPr lang="en-US" sz="2247">
                <a:solidFill>
                  <a:srgbClr val="FFFFFF"/>
                </a:solidFill>
                <a:latin typeface="Open Sans Bold"/>
              </a:rPr>
              <a:t>Changing the way immune system responds to infection</a:t>
            </a:r>
          </a:p>
        </p:txBody>
      </p:sp>
      <p:sp>
        <p:nvSpPr>
          <p:cNvPr name="TextBox 20" id="20"/>
          <p:cNvSpPr txBox="true"/>
          <p:nvPr/>
        </p:nvSpPr>
        <p:spPr>
          <a:xfrm rot="0">
            <a:off x="1584612" y="4022725"/>
            <a:ext cx="7399032" cy="2127250"/>
          </a:xfrm>
          <a:prstGeom prst="rect">
            <a:avLst/>
          </a:prstGeom>
        </p:spPr>
        <p:txBody>
          <a:bodyPr anchor="t" rtlCol="false" tIns="0" lIns="0" bIns="0" rIns="0">
            <a:spAutoFit/>
          </a:bodyPr>
          <a:lstStyle/>
          <a:p>
            <a:pPr algn="ctr">
              <a:lnSpc>
                <a:spcPts val="5599"/>
              </a:lnSpc>
            </a:pPr>
            <a:r>
              <a:rPr lang="en-US" sz="3999" spc="91">
                <a:solidFill>
                  <a:srgbClr val="16948A"/>
                </a:solidFill>
                <a:latin typeface="Poppins Ultra-Bold"/>
              </a:rPr>
              <a:t>Anti-Cancer Therapy (ACT) Compromises Immune System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912499" y="-3549895"/>
            <a:ext cx="6923758" cy="14385424"/>
            <a:chOff x="0" y="0"/>
            <a:chExt cx="1769042" cy="3675522"/>
          </a:xfrm>
        </p:grpSpPr>
        <p:sp>
          <p:nvSpPr>
            <p:cNvPr name="Freeform 3" id="3"/>
            <p:cNvSpPr/>
            <p:nvPr/>
          </p:nvSpPr>
          <p:spPr>
            <a:xfrm flipH="false" flipV="false" rot="0">
              <a:off x="0" y="0"/>
              <a:ext cx="1769042" cy="3675522"/>
            </a:xfrm>
            <a:custGeom>
              <a:avLst/>
              <a:gdLst/>
              <a:ahLst/>
              <a:cxnLst/>
              <a:rect r="r" b="b" t="t" l="l"/>
              <a:pathLst>
                <a:path h="3675522" w="1769042">
                  <a:moveTo>
                    <a:pt x="0" y="0"/>
                  </a:moveTo>
                  <a:lnTo>
                    <a:pt x="1769042" y="0"/>
                  </a:lnTo>
                  <a:lnTo>
                    <a:pt x="1769042" y="3675522"/>
                  </a:lnTo>
                  <a:lnTo>
                    <a:pt x="0" y="3675522"/>
                  </a:lnTo>
                  <a:close/>
                </a:path>
              </a:pathLst>
            </a:custGeom>
            <a:solidFill>
              <a:srgbClr val="16948A"/>
            </a:solidFill>
          </p:spPr>
        </p:sp>
        <p:sp>
          <p:nvSpPr>
            <p:cNvPr name="TextBox 4" id="4"/>
            <p:cNvSpPr txBox="true"/>
            <p:nvPr/>
          </p:nvSpPr>
          <p:spPr>
            <a:xfrm>
              <a:off x="0" y="-38100"/>
              <a:ext cx="1769042" cy="371362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325096" y="7750746"/>
            <a:ext cx="4621711" cy="4581271"/>
          </a:xfrm>
          <a:custGeom>
            <a:avLst/>
            <a:gdLst/>
            <a:ahLst/>
            <a:cxnLst/>
            <a:rect r="r" b="b" t="t" l="l"/>
            <a:pathLst>
              <a:path h="4581271" w="4621711">
                <a:moveTo>
                  <a:pt x="0" y="0"/>
                </a:moveTo>
                <a:lnTo>
                  <a:pt x="4621711" y="0"/>
                </a:lnTo>
                <a:lnTo>
                  <a:pt x="4621711" y="4581270"/>
                </a:lnTo>
                <a:lnTo>
                  <a:pt x="0" y="4581270"/>
                </a:lnTo>
                <a:lnTo>
                  <a:pt x="0" y="0"/>
                </a:lnTo>
                <a:close/>
              </a:path>
            </a:pathLst>
          </a:custGeom>
          <a:blipFill>
            <a:blip r:embed="rId2"/>
            <a:stretch>
              <a:fillRect l="0" t="0" r="0" b="0"/>
            </a:stretch>
          </a:blipFill>
        </p:spPr>
      </p:sp>
      <p:sp>
        <p:nvSpPr>
          <p:cNvPr name="Freeform 6" id="6"/>
          <p:cNvSpPr/>
          <p:nvPr/>
        </p:nvSpPr>
        <p:spPr>
          <a:xfrm flipH="false" flipV="false" rot="0">
            <a:off x="14413392" y="-3148359"/>
            <a:ext cx="5033871" cy="4989825"/>
          </a:xfrm>
          <a:custGeom>
            <a:avLst/>
            <a:gdLst/>
            <a:ahLst/>
            <a:cxnLst/>
            <a:rect r="r" b="b" t="t" l="l"/>
            <a:pathLst>
              <a:path h="4989825" w="5033871">
                <a:moveTo>
                  <a:pt x="0" y="0"/>
                </a:moveTo>
                <a:lnTo>
                  <a:pt x="5033872" y="0"/>
                </a:lnTo>
                <a:lnTo>
                  <a:pt x="5033872" y="4989824"/>
                </a:lnTo>
                <a:lnTo>
                  <a:pt x="0" y="4989824"/>
                </a:lnTo>
                <a:lnTo>
                  <a:pt x="0" y="0"/>
                </a:lnTo>
                <a:close/>
              </a:path>
            </a:pathLst>
          </a:custGeom>
          <a:blipFill>
            <a:blip r:embed="rId2">
              <a:alphaModFix amt="31999"/>
            </a:blip>
            <a:stretch>
              <a:fillRect l="0" t="0" r="0" b="0"/>
            </a:stretch>
          </a:blipFill>
        </p:spPr>
      </p:sp>
      <p:sp>
        <p:nvSpPr>
          <p:cNvPr name="Freeform 7" id="7"/>
          <p:cNvSpPr/>
          <p:nvPr/>
        </p:nvSpPr>
        <p:spPr>
          <a:xfrm flipH="false" flipV="false" rot="0">
            <a:off x="1241016" y="3265608"/>
            <a:ext cx="8266724" cy="4871611"/>
          </a:xfrm>
          <a:custGeom>
            <a:avLst/>
            <a:gdLst/>
            <a:ahLst/>
            <a:cxnLst/>
            <a:rect r="r" b="b" t="t" l="l"/>
            <a:pathLst>
              <a:path h="4871611" w="8266724">
                <a:moveTo>
                  <a:pt x="0" y="0"/>
                </a:moveTo>
                <a:lnTo>
                  <a:pt x="8266724" y="0"/>
                </a:lnTo>
                <a:lnTo>
                  <a:pt x="8266724" y="4871612"/>
                </a:lnTo>
                <a:lnTo>
                  <a:pt x="0" y="4871612"/>
                </a:lnTo>
                <a:lnTo>
                  <a:pt x="0" y="0"/>
                </a:lnTo>
                <a:close/>
              </a:path>
            </a:pathLst>
          </a:custGeom>
          <a:blipFill>
            <a:blip r:embed="rId3"/>
            <a:stretch>
              <a:fillRect l="0" t="0" r="0" b="0"/>
            </a:stretch>
          </a:blipFill>
        </p:spPr>
      </p:sp>
      <p:sp>
        <p:nvSpPr>
          <p:cNvPr name="TextBox 8" id="8"/>
          <p:cNvSpPr txBox="true"/>
          <p:nvPr/>
        </p:nvSpPr>
        <p:spPr>
          <a:xfrm rot="0">
            <a:off x="2010199" y="1255198"/>
            <a:ext cx="6728357" cy="1010610"/>
          </a:xfrm>
          <a:prstGeom prst="rect">
            <a:avLst/>
          </a:prstGeom>
        </p:spPr>
        <p:txBody>
          <a:bodyPr anchor="t" rtlCol="false" tIns="0" lIns="0" bIns="0" rIns="0">
            <a:spAutoFit/>
          </a:bodyPr>
          <a:lstStyle/>
          <a:p>
            <a:pPr algn="ctr">
              <a:lnSpc>
                <a:spcPts val="7822"/>
              </a:lnSpc>
            </a:pPr>
            <a:r>
              <a:rPr lang="en-US" sz="5587" spc="128">
                <a:solidFill>
                  <a:srgbClr val="F4F4F4"/>
                </a:solidFill>
                <a:latin typeface="Poppins Ultra-Bold"/>
              </a:rPr>
              <a:t>ACT Timing</a:t>
            </a:r>
          </a:p>
        </p:txBody>
      </p:sp>
      <p:sp>
        <p:nvSpPr>
          <p:cNvPr name="TextBox 9" id="9"/>
          <p:cNvSpPr txBox="true"/>
          <p:nvPr/>
        </p:nvSpPr>
        <p:spPr>
          <a:xfrm rot="0">
            <a:off x="10210055" y="2618188"/>
            <a:ext cx="3385885" cy="463269"/>
          </a:xfrm>
          <a:prstGeom prst="rect">
            <a:avLst/>
          </a:prstGeom>
        </p:spPr>
        <p:txBody>
          <a:bodyPr anchor="t" rtlCol="false" tIns="0" lIns="0" bIns="0" rIns="0">
            <a:spAutoFit/>
          </a:bodyPr>
          <a:lstStyle/>
          <a:p>
            <a:pPr>
              <a:lnSpc>
                <a:spcPts val="3778"/>
              </a:lnSpc>
            </a:pPr>
            <a:r>
              <a:rPr lang="en-US" sz="2698">
                <a:solidFill>
                  <a:srgbClr val="00878E"/>
                </a:solidFill>
                <a:latin typeface="Open Sans Bold"/>
              </a:rPr>
              <a:t>Null Hypothesis</a:t>
            </a:r>
          </a:p>
        </p:txBody>
      </p:sp>
      <p:sp>
        <p:nvSpPr>
          <p:cNvPr name="TextBox 10" id="10"/>
          <p:cNvSpPr txBox="true"/>
          <p:nvPr/>
        </p:nvSpPr>
        <p:spPr>
          <a:xfrm rot="0">
            <a:off x="10210055" y="3176753"/>
            <a:ext cx="7639671" cy="341182"/>
          </a:xfrm>
          <a:prstGeom prst="rect">
            <a:avLst/>
          </a:prstGeom>
        </p:spPr>
        <p:txBody>
          <a:bodyPr anchor="t" rtlCol="false" tIns="0" lIns="0" bIns="0" rIns="0">
            <a:spAutoFit/>
          </a:bodyPr>
          <a:lstStyle/>
          <a:p>
            <a:pPr>
              <a:lnSpc>
                <a:spcPts val="2719"/>
              </a:lnSpc>
              <a:spcBef>
                <a:spcPct val="0"/>
              </a:spcBef>
            </a:pPr>
            <a:r>
              <a:rPr lang="en-US" sz="1942">
                <a:solidFill>
                  <a:srgbClr val="293237"/>
                </a:solidFill>
                <a:latin typeface="Open Sans Light"/>
              </a:rPr>
              <a:t>The timing of ACT has no effect on patient’s COVID-19 outcome</a:t>
            </a:r>
          </a:p>
        </p:txBody>
      </p:sp>
      <p:sp>
        <p:nvSpPr>
          <p:cNvPr name="TextBox 11" id="11"/>
          <p:cNvSpPr txBox="true"/>
          <p:nvPr/>
        </p:nvSpPr>
        <p:spPr>
          <a:xfrm rot="0">
            <a:off x="10210055" y="3698841"/>
            <a:ext cx="4375078" cy="463269"/>
          </a:xfrm>
          <a:prstGeom prst="rect">
            <a:avLst/>
          </a:prstGeom>
        </p:spPr>
        <p:txBody>
          <a:bodyPr anchor="t" rtlCol="false" tIns="0" lIns="0" bIns="0" rIns="0">
            <a:spAutoFit/>
          </a:bodyPr>
          <a:lstStyle/>
          <a:p>
            <a:pPr>
              <a:lnSpc>
                <a:spcPts val="3778"/>
              </a:lnSpc>
            </a:pPr>
            <a:r>
              <a:rPr lang="en-US" sz="2698">
                <a:solidFill>
                  <a:srgbClr val="00878E"/>
                </a:solidFill>
                <a:latin typeface="Open Sans Bold"/>
              </a:rPr>
              <a:t>Alternative Hypothesis</a:t>
            </a:r>
          </a:p>
        </p:txBody>
      </p:sp>
      <p:sp>
        <p:nvSpPr>
          <p:cNvPr name="TextBox 12" id="12"/>
          <p:cNvSpPr txBox="true"/>
          <p:nvPr/>
        </p:nvSpPr>
        <p:spPr>
          <a:xfrm rot="0">
            <a:off x="10210055" y="4266280"/>
            <a:ext cx="7639671" cy="1031538"/>
          </a:xfrm>
          <a:prstGeom prst="rect">
            <a:avLst/>
          </a:prstGeom>
        </p:spPr>
        <p:txBody>
          <a:bodyPr anchor="t" rtlCol="false" tIns="0" lIns="0" bIns="0" rIns="0">
            <a:spAutoFit/>
          </a:bodyPr>
          <a:lstStyle/>
          <a:p>
            <a:pPr algn="l" marL="0" indent="0" lvl="0">
              <a:lnSpc>
                <a:spcPts val="2719"/>
              </a:lnSpc>
              <a:spcBef>
                <a:spcPct val="0"/>
              </a:spcBef>
            </a:pPr>
            <a:r>
              <a:rPr lang="en-US" sz="1942">
                <a:solidFill>
                  <a:srgbClr val="293237"/>
                </a:solidFill>
                <a:latin typeface="Open Sans Light"/>
              </a:rPr>
              <a:t>ACT given closer to COVID-19 infection will cause  greater moderate or severe COVID-19 outcomes  than individuals who didn’t receive ACT</a:t>
            </a:r>
          </a:p>
        </p:txBody>
      </p:sp>
      <p:sp>
        <p:nvSpPr>
          <p:cNvPr name="TextBox 13" id="13"/>
          <p:cNvSpPr txBox="true"/>
          <p:nvPr/>
        </p:nvSpPr>
        <p:spPr>
          <a:xfrm rot="0">
            <a:off x="10210055" y="5478792"/>
            <a:ext cx="3385885" cy="463269"/>
          </a:xfrm>
          <a:prstGeom prst="rect">
            <a:avLst/>
          </a:prstGeom>
        </p:spPr>
        <p:txBody>
          <a:bodyPr anchor="t" rtlCol="false" tIns="0" lIns="0" bIns="0" rIns="0">
            <a:spAutoFit/>
          </a:bodyPr>
          <a:lstStyle/>
          <a:p>
            <a:pPr>
              <a:lnSpc>
                <a:spcPts val="3778"/>
              </a:lnSpc>
            </a:pPr>
            <a:r>
              <a:rPr lang="en-US" sz="2698">
                <a:solidFill>
                  <a:srgbClr val="00878E"/>
                </a:solidFill>
                <a:latin typeface="Open Sans Bold"/>
              </a:rPr>
              <a:t>Data Collection</a:t>
            </a:r>
          </a:p>
        </p:txBody>
      </p:sp>
      <p:sp>
        <p:nvSpPr>
          <p:cNvPr name="TextBox 14" id="14"/>
          <p:cNvSpPr txBox="true"/>
          <p:nvPr/>
        </p:nvSpPr>
        <p:spPr>
          <a:xfrm rot="0">
            <a:off x="10210055" y="6037357"/>
            <a:ext cx="7639671" cy="684082"/>
          </a:xfrm>
          <a:prstGeom prst="rect">
            <a:avLst/>
          </a:prstGeom>
        </p:spPr>
        <p:txBody>
          <a:bodyPr anchor="t" rtlCol="false" tIns="0" lIns="0" bIns="0" rIns="0">
            <a:spAutoFit/>
          </a:bodyPr>
          <a:lstStyle/>
          <a:p>
            <a:pPr>
              <a:lnSpc>
                <a:spcPts val="2719"/>
              </a:lnSpc>
              <a:spcBef>
                <a:spcPct val="0"/>
              </a:spcBef>
            </a:pPr>
            <a:r>
              <a:rPr lang="en-US" sz="1942">
                <a:solidFill>
                  <a:srgbClr val="293237"/>
                </a:solidFill>
                <a:latin typeface="Open Sans Light"/>
              </a:rPr>
              <a:t>Calculate proportion of individuals who received ACT at different time points with mild, moderate, or severe COVID-19 outcomes</a:t>
            </a:r>
          </a:p>
        </p:txBody>
      </p:sp>
      <p:sp>
        <p:nvSpPr>
          <p:cNvPr name="TextBox 15" id="15"/>
          <p:cNvSpPr txBox="true"/>
          <p:nvPr/>
        </p:nvSpPr>
        <p:spPr>
          <a:xfrm rot="0">
            <a:off x="10210055" y="6769064"/>
            <a:ext cx="3385885" cy="463269"/>
          </a:xfrm>
          <a:prstGeom prst="rect">
            <a:avLst/>
          </a:prstGeom>
        </p:spPr>
        <p:txBody>
          <a:bodyPr anchor="t" rtlCol="false" tIns="0" lIns="0" bIns="0" rIns="0">
            <a:spAutoFit/>
          </a:bodyPr>
          <a:lstStyle/>
          <a:p>
            <a:pPr>
              <a:lnSpc>
                <a:spcPts val="3778"/>
              </a:lnSpc>
            </a:pPr>
            <a:r>
              <a:rPr lang="en-US" sz="2698">
                <a:solidFill>
                  <a:srgbClr val="00878E"/>
                </a:solidFill>
                <a:latin typeface="Open Sans Bold"/>
              </a:rPr>
              <a:t>Results</a:t>
            </a:r>
          </a:p>
        </p:txBody>
      </p:sp>
      <p:sp>
        <p:nvSpPr>
          <p:cNvPr name="TextBox 16" id="16"/>
          <p:cNvSpPr txBox="true"/>
          <p:nvPr/>
        </p:nvSpPr>
        <p:spPr>
          <a:xfrm rot="0">
            <a:off x="10210055" y="7270480"/>
            <a:ext cx="2838468" cy="341182"/>
          </a:xfrm>
          <a:prstGeom prst="rect">
            <a:avLst/>
          </a:prstGeom>
        </p:spPr>
        <p:txBody>
          <a:bodyPr anchor="t" rtlCol="false" tIns="0" lIns="0" bIns="0" rIns="0">
            <a:spAutoFit/>
          </a:bodyPr>
          <a:lstStyle/>
          <a:p>
            <a:pPr>
              <a:lnSpc>
                <a:spcPts val="2719"/>
              </a:lnSpc>
              <a:spcBef>
                <a:spcPct val="0"/>
              </a:spcBef>
            </a:pPr>
            <a:r>
              <a:rPr lang="en-US" sz="1942">
                <a:solidFill>
                  <a:srgbClr val="293237"/>
                </a:solidFill>
                <a:latin typeface="Open Sans Light"/>
              </a:rPr>
              <a:t>p-value is less than 0.05 </a:t>
            </a:r>
          </a:p>
        </p:txBody>
      </p:sp>
      <p:sp>
        <p:nvSpPr>
          <p:cNvPr name="AutoShape 17" id="17"/>
          <p:cNvSpPr/>
          <p:nvPr/>
        </p:nvSpPr>
        <p:spPr>
          <a:xfrm flipV="true">
            <a:off x="13048663" y="7474361"/>
            <a:ext cx="650834" cy="9525"/>
          </a:xfrm>
          <a:prstGeom prst="line">
            <a:avLst/>
          </a:prstGeom>
          <a:ln cap="flat" w="19050">
            <a:solidFill>
              <a:srgbClr val="000000"/>
            </a:solidFill>
            <a:prstDash val="solid"/>
            <a:headEnd type="none" len="sm" w="sm"/>
            <a:tailEnd type="arrow" len="sm" w="med"/>
          </a:ln>
        </p:spPr>
      </p:sp>
      <p:sp>
        <p:nvSpPr>
          <p:cNvPr name="TextBox 18" id="18"/>
          <p:cNvSpPr txBox="true"/>
          <p:nvPr/>
        </p:nvSpPr>
        <p:spPr>
          <a:xfrm rot="0">
            <a:off x="14029891" y="7270433"/>
            <a:ext cx="3229409" cy="341182"/>
          </a:xfrm>
          <a:prstGeom prst="rect">
            <a:avLst/>
          </a:prstGeom>
        </p:spPr>
        <p:txBody>
          <a:bodyPr anchor="t" rtlCol="false" tIns="0" lIns="0" bIns="0" rIns="0">
            <a:spAutoFit/>
          </a:bodyPr>
          <a:lstStyle/>
          <a:p>
            <a:pPr>
              <a:lnSpc>
                <a:spcPts val="2719"/>
              </a:lnSpc>
              <a:spcBef>
                <a:spcPct val="0"/>
              </a:spcBef>
            </a:pPr>
            <a:r>
              <a:rPr lang="en-US" sz="1942">
                <a:solidFill>
                  <a:srgbClr val="293237"/>
                </a:solidFill>
                <a:latin typeface="Open Sans Light"/>
              </a:rPr>
              <a:t>Fail to reject null hypothesis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912499" y="-3549895"/>
            <a:ext cx="6923758" cy="14385424"/>
            <a:chOff x="0" y="0"/>
            <a:chExt cx="1769042" cy="3675522"/>
          </a:xfrm>
        </p:grpSpPr>
        <p:sp>
          <p:nvSpPr>
            <p:cNvPr name="Freeform 3" id="3"/>
            <p:cNvSpPr/>
            <p:nvPr/>
          </p:nvSpPr>
          <p:spPr>
            <a:xfrm flipH="false" flipV="false" rot="0">
              <a:off x="0" y="0"/>
              <a:ext cx="1769042" cy="3675522"/>
            </a:xfrm>
            <a:custGeom>
              <a:avLst/>
              <a:gdLst/>
              <a:ahLst/>
              <a:cxnLst/>
              <a:rect r="r" b="b" t="t" l="l"/>
              <a:pathLst>
                <a:path h="3675522" w="1769042">
                  <a:moveTo>
                    <a:pt x="0" y="0"/>
                  </a:moveTo>
                  <a:lnTo>
                    <a:pt x="1769042" y="0"/>
                  </a:lnTo>
                  <a:lnTo>
                    <a:pt x="1769042" y="3675522"/>
                  </a:lnTo>
                  <a:lnTo>
                    <a:pt x="0" y="3675522"/>
                  </a:lnTo>
                  <a:close/>
                </a:path>
              </a:pathLst>
            </a:custGeom>
            <a:solidFill>
              <a:srgbClr val="16948A"/>
            </a:solidFill>
          </p:spPr>
        </p:sp>
        <p:sp>
          <p:nvSpPr>
            <p:cNvPr name="TextBox 4" id="4"/>
            <p:cNvSpPr txBox="true"/>
            <p:nvPr/>
          </p:nvSpPr>
          <p:spPr>
            <a:xfrm>
              <a:off x="0" y="-38100"/>
              <a:ext cx="1769042" cy="371362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4413392" y="-3148359"/>
            <a:ext cx="5033871" cy="4989825"/>
          </a:xfrm>
          <a:custGeom>
            <a:avLst/>
            <a:gdLst/>
            <a:ahLst/>
            <a:cxnLst/>
            <a:rect r="r" b="b" t="t" l="l"/>
            <a:pathLst>
              <a:path h="4989825" w="5033871">
                <a:moveTo>
                  <a:pt x="0" y="0"/>
                </a:moveTo>
                <a:lnTo>
                  <a:pt x="5033872" y="0"/>
                </a:lnTo>
                <a:lnTo>
                  <a:pt x="5033872" y="4989824"/>
                </a:lnTo>
                <a:lnTo>
                  <a:pt x="0" y="4989824"/>
                </a:lnTo>
                <a:lnTo>
                  <a:pt x="0" y="0"/>
                </a:lnTo>
                <a:close/>
              </a:path>
            </a:pathLst>
          </a:custGeom>
          <a:blipFill>
            <a:blip r:embed="rId2">
              <a:alphaModFix amt="31999"/>
            </a:blip>
            <a:stretch>
              <a:fillRect l="0" t="0" r="0" b="0"/>
            </a:stretch>
          </a:blipFill>
        </p:spPr>
      </p:sp>
      <p:sp>
        <p:nvSpPr>
          <p:cNvPr name="TextBox 6" id="6"/>
          <p:cNvSpPr txBox="true"/>
          <p:nvPr/>
        </p:nvSpPr>
        <p:spPr>
          <a:xfrm rot="0">
            <a:off x="10258309" y="7107471"/>
            <a:ext cx="2838468" cy="341182"/>
          </a:xfrm>
          <a:prstGeom prst="rect">
            <a:avLst/>
          </a:prstGeom>
        </p:spPr>
        <p:txBody>
          <a:bodyPr anchor="t" rtlCol="false" tIns="0" lIns="0" bIns="0" rIns="0">
            <a:spAutoFit/>
          </a:bodyPr>
          <a:lstStyle/>
          <a:p>
            <a:pPr>
              <a:lnSpc>
                <a:spcPts val="2719"/>
              </a:lnSpc>
              <a:spcBef>
                <a:spcPct val="0"/>
              </a:spcBef>
            </a:pPr>
            <a:r>
              <a:rPr lang="en-US" sz="1942">
                <a:solidFill>
                  <a:srgbClr val="293237"/>
                </a:solidFill>
                <a:latin typeface="Open Sans Light"/>
              </a:rPr>
              <a:t>p-value is less than 0.05 </a:t>
            </a:r>
          </a:p>
        </p:txBody>
      </p:sp>
      <p:sp>
        <p:nvSpPr>
          <p:cNvPr name="AutoShape 7" id="7"/>
          <p:cNvSpPr/>
          <p:nvPr/>
        </p:nvSpPr>
        <p:spPr>
          <a:xfrm flipV="true">
            <a:off x="13096916" y="7311353"/>
            <a:ext cx="650834" cy="9525"/>
          </a:xfrm>
          <a:prstGeom prst="line">
            <a:avLst/>
          </a:prstGeom>
          <a:ln cap="flat" w="19050">
            <a:solidFill>
              <a:srgbClr val="000000"/>
            </a:solidFill>
            <a:prstDash val="solid"/>
            <a:headEnd type="none" len="sm" w="sm"/>
            <a:tailEnd type="arrow" len="sm" w="med"/>
          </a:ln>
        </p:spPr>
      </p:sp>
      <p:sp>
        <p:nvSpPr>
          <p:cNvPr name="Freeform 8" id="8"/>
          <p:cNvSpPr/>
          <p:nvPr/>
        </p:nvSpPr>
        <p:spPr>
          <a:xfrm flipH="false" flipV="false" rot="0">
            <a:off x="15327652" y="7753279"/>
            <a:ext cx="4619155" cy="4578738"/>
          </a:xfrm>
          <a:custGeom>
            <a:avLst/>
            <a:gdLst/>
            <a:ahLst/>
            <a:cxnLst/>
            <a:rect r="r" b="b" t="t" l="l"/>
            <a:pathLst>
              <a:path h="4578738" w="4619155">
                <a:moveTo>
                  <a:pt x="0" y="0"/>
                </a:moveTo>
                <a:lnTo>
                  <a:pt x="4619155" y="0"/>
                </a:lnTo>
                <a:lnTo>
                  <a:pt x="4619155" y="4578737"/>
                </a:lnTo>
                <a:lnTo>
                  <a:pt x="0" y="4578737"/>
                </a:lnTo>
                <a:lnTo>
                  <a:pt x="0" y="0"/>
                </a:lnTo>
                <a:close/>
              </a:path>
            </a:pathLst>
          </a:custGeom>
          <a:blipFill>
            <a:blip r:embed="rId2"/>
            <a:stretch>
              <a:fillRect l="0" t="0" r="0" b="0"/>
            </a:stretch>
          </a:blipFill>
        </p:spPr>
      </p:sp>
      <p:sp>
        <p:nvSpPr>
          <p:cNvPr name="Freeform 9" id="9"/>
          <p:cNvSpPr/>
          <p:nvPr/>
        </p:nvSpPr>
        <p:spPr>
          <a:xfrm flipH="false" flipV="false" rot="0">
            <a:off x="1250792" y="2785550"/>
            <a:ext cx="8247171" cy="6272848"/>
          </a:xfrm>
          <a:custGeom>
            <a:avLst/>
            <a:gdLst/>
            <a:ahLst/>
            <a:cxnLst/>
            <a:rect r="r" b="b" t="t" l="l"/>
            <a:pathLst>
              <a:path h="6272848" w="8247171">
                <a:moveTo>
                  <a:pt x="0" y="0"/>
                </a:moveTo>
                <a:lnTo>
                  <a:pt x="8247172" y="0"/>
                </a:lnTo>
                <a:lnTo>
                  <a:pt x="8247172" y="6272848"/>
                </a:lnTo>
                <a:lnTo>
                  <a:pt x="0" y="6272848"/>
                </a:lnTo>
                <a:lnTo>
                  <a:pt x="0" y="0"/>
                </a:lnTo>
                <a:close/>
              </a:path>
            </a:pathLst>
          </a:custGeom>
          <a:blipFill>
            <a:blip r:embed="rId3"/>
            <a:stretch>
              <a:fillRect l="0" t="0" r="0" b="0"/>
            </a:stretch>
          </a:blipFill>
        </p:spPr>
      </p:sp>
      <p:sp>
        <p:nvSpPr>
          <p:cNvPr name="TextBox 10" id="10"/>
          <p:cNvSpPr txBox="true"/>
          <p:nvPr/>
        </p:nvSpPr>
        <p:spPr>
          <a:xfrm rot="0">
            <a:off x="2010199" y="1255198"/>
            <a:ext cx="6728357" cy="1010610"/>
          </a:xfrm>
          <a:prstGeom prst="rect">
            <a:avLst/>
          </a:prstGeom>
        </p:spPr>
        <p:txBody>
          <a:bodyPr anchor="t" rtlCol="false" tIns="0" lIns="0" bIns="0" rIns="0">
            <a:spAutoFit/>
          </a:bodyPr>
          <a:lstStyle/>
          <a:p>
            <a:pPr algn="ctr">
              <a:lnSpc>
                <a:spcPts val="7822"/>
              </a:lnSpc>
            </a:pPr>
            <a:r>
              <a:rPr lang="en-US" sz="5587" spc="128">
                <a:solidFill>
                  <a:srgbClr val="F4F4F4"/>
                </a:solidFill>
                <a:latin typeface="Poppins Ultra-Bold"/>
              </a:rPr>
              <a:t>Type of ACT</a:t>
            </a:r>
          </a:p>
        </p:txBody>
      </p:sp>
      <p:sp>
        <p:nvSpPr>
          <p:cNvPr name="TextBox 11" id="11"/>
          <p:cNvSpPr txBox="true"/>
          <p:nvPr/>
        </p:nvSpPr>
        <p:spPr>
          <a:xfrm rot="0">
            <a:off x="10258309" y="2781197"/>
            <a:ext cx="3385885" cy="463269"/>
          </a:xfrm>
          <a:prstGeom prst="rect">
            <a:avLst/>
          </a:prstGeom>
        </p:spPr>
        <p:txBody>
          <a:bodyPr anchor="t" rtlCol="false" tIns="0" lIns="0" bIns="0" rIns="0">
            <a:spAutoFit/>
          </a:bodyPr>
          <a:lstStyle/>
          <a:p>
            <a:pPr>
              <a:lnSpc>
                <a:spcPts val="3778"/>
              </a:lnSpc>
            </a:pPr>
            <a:r>
              <a:rPr lang="en-US" sz="2698">
                <a:solidFill>
                  <a:srgbClr val="00878E"/>
                </a:solidFill>
                <a:latin typeface="Open Sans Bold"/>
              </a:rPr>
              <a:t>Null Hypothesis</a:t>
            </a:r>
          </a:p>
        </p:txBody>
      </p:sp>
      <p:sp>
        <p:nvSpPr>
          <p:cNvPr name="TextBox 12" id="12"/>
          <p:cNvSpPr txBox="true"/>
          <p:nvPr/>
        </p:nvSpPr>
        <p:spPr>
          <a:xfrm rot="0">
            <a:off x="10258309" y="3339762"/>
            <a:ext cx="7639671" cy="341182"/>
          </a:xfrm>
          <a:prstGeom prst="rect">
            <a:avLst/>
          </a:prstGeom>
        </p:spPr>
        <p:txBody>
          <a:bodyPr anchor="t" rtlCol="false" tIns="0" lIns="0" bIns="0" rIns="0">
            <a:spAutoFit/>
          </a:bodyPr>
          <a:lstStyle/>
          <a:p>
            <a:pPr>
              <a:lnSpc>
                <a:spcPts val="2719"/>
              </a:lnSpc>
              <a:spcBef>
                <a:spcPct val="0"/>
              </a:spcBef>
            </a:pPr>
            <a:r>
              <a:rPr lang="en-US" sz="1942">
                <a:solidFill>
                  <a:srgbClr val="293237"/>
                </a:solidFill>
                <a:latin typeface="Open Sans Light"/>
              </a:rPr>
              <a:t>The type of ACT has no effect on patient’s COVID-19 outcome</a:t>
            </a:r>
          </a:p>
        </p:txBody>
      </p:sp>
      <p:sp>
        <p:nvSpPr>
          <p:cNvPr name="TextBox 13" id="13"/>
          <p:cNvSpPr txBox="true"/>
          <p:nvPr/>
        </p:nvSpPr>
        <p:spPr>
          <a:xfrm rot="0">
            <a:off x="10258309" y="3861849"/>
            <a:ext cx="4375078" cy="463269"/>
          </a:xfrm>
          <a:prstGeom prst="rect">
            <a:avLst/>
          </a:prstGeom>
        </p:spPr>
        <p:txBody>
          <a:bodyPr anchor="t" rtlCol="false" tIns="0" lIns="0" bIns="0" rIns="0">
            <a:spAutoFit/>
          </a:bodyPr>
          <a:lstStyle/>
          <a:p>
            <a:pPr>
              <a:lnSpc>
                <a:spcPts val="3778"/>
              </a:lnSpc>
            </a:pPr>
            <a:r>
              <a:rPr lang="en-US" sz="2698">
                <a:solidFill>
                  <a:srgbClr val="00878E"/>
                </a:solidFill>
                <a:latin typeface="Open Sans Bold"/>
              </a:rPr>
              <a:t>Alternative Hypothesis</a:t>
            </a:r>
          </a:p>
        </p:txBody>
      </p:sp>
      <p:sp>
        <p:nvSpPr>
          <p:cNvPr name="TextBox 14" id="14"/>
          <p:cNvSpPr txBox="true"/>
          <p:nvPr/>
        </p:nvSpPr>
        <p:spPr>
          <a:xfrm rot="0">
            <a:off x="10258309" y="4429288"/>
            <a:ext cx="7639671" cy="687119"/>
          </a:xfrm>
          <a:prstGeom prst="rect">
            <a:avLst/>
          </a:prstGeom>
        </p:spPr>
        <p:txBody>
          <a:bodyPr anchor="t" rtlCol="false" tIns="0" lIns="0" bIns="0" rIns="0">
            <a:spAutoFit/>
          </a:bodyPr>
          <a:lstStyle/>
          <a:p>
            <a:pPr algn="l" marL="0" indent="0" lvl="0">
              <a:lnSpc>
                <a:spcPts val="2719"/>
              </a:lnSpc>
              <a:spcBef>
                <a:spcPct val="0"/>
              </a:spcBef>
            </a:pPr>
            <a:r>
              <a:rPr lang="en-US" sz="1942">
                <a:solidFill>
                  <a:srgbClr val="293237"/>
                </a:solidFill>
                <a:latin typeface="Open Sans Light"/>
              </a:rPr>
              <a:t>Different types of ACT will cause  greater moderate or severe COVID-19 outcomes  than individuals who didn’t receive ACT</a:t>
            </a:r>
          </a:p>
        </p:txBody>
      </p:sp>
      <p:sp>
        <p:nvSpPr>
          <p:cNvPr name="TextBox 15" id="15"/>
          <p:cNvSpPr txBox="true"/>
          <p:nvPr/>
        </p:nvSpPr>
        <p:spPr>
          <a:xfrm rot="0">
            <a:off x="10258309" y="5315784"/>
            <a:ext cx="3385885" cy="463269"/>
          </a:xfrm>
          <a:prstGeom prst="rect">
            <a:avLst/>
          </a:prstGeom>
        </p:spPr>
        <p:txBody>
          <a:bodyPr anchor="t" rtlCol="false" tIns="0" lIns="0" bIns="0" rIns="0">
            <a:spAutoFit/>
          </a:bodyPr>
          <a:lstStyle/>
          <a:p>
            <a:pPr>
              <a:lnSpc>
                <a:spcPts val="3778"/>
              </a:lnSpc>
            </a:pPr>
            <a:r>
              <a:rPr lang="en-US" sz="2698">
                <a:solidFill>
                  <a:srgbClr val="00878E"/>
                </a:solidFill>
                <a:latin typeface="Open Sans Bold"/>
              </a:rPr>
              <a:t>Data Collection</a:t>
            </a:r>
          </a:p>
        </p:txBody>
      </p:sp>
      <p:sp>
        <p:nvSpPr>
          <p:cNvPr name="TextBox 16" id="16"/>
          <p:cNvSpPr txBox="true"/>
          <p:nvPr/>
        </p:nvSpPr>
        <p:spPr>
          <a:xfrm rot="0">
            <a:off x="10258309" y="5874349"/>
            <a:ext cx="7639671" cy="684082"/>
          </a:xfrm>
          <a:prstGeom prst="rect">
            <a:avLst/>
          </a:prstGeom>
        </p:spPr>
        <p:txBody>
          <a:bodyPr anchor="t" rtlCol="false" tIns="0" lIns="0" bIns="0" rIns="0">
            <a:spAutoFit/>
          </a:bodyPr>
          <a:lstStyle/>
          <a:p>
            <a:pPr>
              <a:lnSpc>
                <a:spcPts val="2719"/>
              </a:lnSpc>
              <a:spcBef>
                <a:spcPct val="0"/>
              </a:spcBef>
            </a:pPr>
            <a:r>
              <a:rPr lang="en-US" sz="1942">
                <a:solidFill>
                  <a:srgbClr val="293237"/>
                </a:solidFill>
                <a:latin typeface="Open Sans Light"/>
              </a:rPr>
              <a:t>Calculate proportion of individuals who received different ACT types with mild, moderate, or severe COVID-19 outcomes</a:t>
            </a:r>
          </a:p>
        </p:txBody>
      </p:sp>
      <p:sp>
        <p:nvSpPr>
          <p:cNvPr name="TextBox 17" id="17"/>
          <p:cNvSpPr txBox="true"/>
          <p:nvPr/>
        </p:nvSpPr>
        <p:spPr>
          <a:xfrm rot="0">
            <a:off x="10258309" y="6606056"/>
            <a:ext cx="3385885" cy="463269"/>
          </a:xfrm>
          <a:prstGeom prst="rect">
            <a:avLst/>
          </a:prstGeom>
        </p:spPr>
        <p:txBody>
          <a:bodyPr anchor="t" rtlCol="false" tIns="0" lIns="0" bIns="0" rIns="0">
            <a:spAutoFit/>
          </a:bodyPr>
          <a:lstStyle/>
          <a:p>
            <a:pPr>
              <a:lnSpc>
                <a:spcPts val="3778"/>
              </a:lnSpc>
            </a:pPr>
            <a:r>
              <a:rPr lang="en-US" sz="2698">
                <a:solidFill>
                  <a:srgbClr val="00878E"/>
                </a:solidFill>
                <a:latin typeface="Open Sans Bold"/>
              </a:rPr>
              <a:t>Results</a:t>
            </a:r>
          </a:p>
        </p:txBody>
      </p:sp>
      <p:sp>
        <p:nvSpPr>
          <p:cNvPr name="TextBox 18" id="18"/>
          <p:cNvSpPr txBox="true"/>
          <p:nvPr/>
        </p:nvSpPr>
        <p:spPr>
          <a:xfrm rot="0">
            <a:off x="14078144" y="7107425"/>
            <a:ext cx="3229409" cy="341182"/>
          </a:xfrm>
          <a:prstGeom prst="rect">
            <a:avLst/>
          </a:prstGeom>
        </p:spPr>
        <p:txBody>
          <a:bodyPr anchor="t" rtlCol="false" tIns="0" lIns="0" bIns="0" rIns="0">
            <a:spAutoFit/>
          </a:bodyPr>
          <a:lstStyle/>
          <a:p>
            <a:pPr>
              <a:lnSpc>
                <a:spcPts val="2719"/>
              </a:lnSpc>
              <a:spcBef>
                <a:spcPct val="0"/>
              </a:spcBef>
            </a:pPr>
            <a:r>
              <a:rPr lang="en-US" sz="1942">
                <a:solidFill>
                  <a:srgbClr val="293237"/>
                </a:solidFill>
                <a:latin typeface="Open Sans Light"/>
              </a:rPr>
              <a:t>Fail to reject null hypothesis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85" t="-58433" r="-9465" b="-47483"/>
            </a:stretch>
          </a:blipFill>
        </p:spPr>
      </p:sp>
      <p:sp>
        <p:nvSpPr>
          <p:cNvPr name="Freeform 3" id="3"/>
          <p:cNvSpPr/>
          <p:nvPr/>
        </p:nvSpPr>
        <p:spPr>
          <a:xfrm flipH="false" flipV="false" rot="0">
            <a:off x="-2435023" y="7493109"/>
            <a:ext cx="5498019" cy="4480885"/>
          </a:xfrm>
          <a:custGeom>
            <a:avLst/>
            <a:gdLst/>
            <a:ahLst/>
            <a:cxnLst/>
            <a:rect r="r" b="b" t="t" l="l"/>
            <a:pathLst>
              <a:path h="4480885" w="5498019">
                <a:moveTo>
                  <a:pt x="0" y="0"/>
                </a:moveTo>
                <a:lnTo>
                  <a:pt x="5498018" y="0"/>
                </a:lnTo>
                <a:lnTo>
                  <a:pt x="5498018" y="4480885"/>
                </a:lnTo>
                <a:lnTo>
                  <a:pt x="0" y="4480885"/>
                </a:lnTo>
                <a:lnTo>
                  <a:pt x="0" y="0"/>
                </a:lnTo>
                <a:close/>
              </a:path>
            </a:pathLst>
          </a:custGeom>
          <a:blipFill>
            <a:blip r:embed="rId3"/>
            <a:stretch>
              <a:fillRect l="0" t="0" r="0" b="0"/>
            </a:stretch>
          </a:blipFill>
        </p:spPr>
      </p:sp>
      <p:sp>
        <p:nvSpPr>
          <p:cNvPr name="Freeform 4" id="4"/>
          <p:cNvSpPr/>
          <p:nvPr/>
        </p:nvSpPr>
        <p:spPr>
          <a:xfrm flipH="false" flipV="false" rot="8009335">
            <a:off x="12764065" y="7028922"/>
            <a:ext cx="2802635" cy="928373"/>
          </a:xfrm>
          <a:custGeom>
            <a:avLst/>
            <a:gdLst/>
            <a:ahLst/>
            <a:cxnLst/>
            <a:rect r="r" b="b" t="t" l="l"/>
            <a:pathLst>
              <a:path h="928373" w="2802635">
                <a:moveTo>
                  <a:pt x="0" y="0"/>
                </a:moveTo>
                <a:lnTo>
                  <a:pt x="2802635" y="0"/>
                </a:lnTo>
                <a:lnTo>
                  <a:pt x="2802635" y="928373"/>
                </a:lnTo>
                <a:lnTo>
                  <a:pt x="0" y="928373"/>
                </a:lnTo>
                <a:lnTo>
                  <a:pt x="0" y="0"/>
                </a:lnTo>
                <a:close/>
              </a:path>
            </a:pathLst>
          </a:custGeom>
          <a:blipFill>
            <a:blip r:embed="rId4"/>
            <a:stretch>
              <a:fillRect l="0" t="0" r="0" b="0"/>
            </a:stretch>
          </a:blipFill>
        </p:spPr>
      </p:sp>
      <p:sp>
        <p:nvSpPr>
          <p:cNvPr name="Freeform 5" id="5"/>
          <p:cNvSpPr/>
          <p:nvPr/>
        </p:nvSpPr>
        <p:spPr>
          <a:xfrm flipH="false" flipV="false" rot="0">
            <a:off x="4722660" y="469855"/>
            <a:ext cx="8842680" cy="9347289"/>
          </a:xfrm>
          <a:custGeom>
            <a:avLst/>
            <a:gdLst/>
            <a:ahLst/>
            <a:cxnLst/>
            <a:rect r="r" b="b" t="t" l="l"/>
            <a:pathLst>
              <a:path h="9347289" w="8842680">
                <a:moveTo>
                  <a:pt x="0" y="0"/>
                </a:moveTo>
                <a:lnTo>
                  <a:pt x="8842680" y="0"/>
                </a:lnTo>
                <a:lnTo>
                  <a:pt x="8842680" y="9347290"/>
                </a:lnTo>
                <a:lnTo>
                  <a:pt x="0" y="9347290"/>
                </a:lnTo>
                <a:lnTo>
                  <a:pt x="0" y="0"/>
                </a:lnTo>
                <a:close/>
              </a:path>
            </a:pathLst>
          </a:custGeom>
          <a:blipFill>
            <a:blip r:embed="rId5"/>
            <a:stretch>
              <a:fillRect l="0" t="0" r="0" b="0"/>
            </a:stretch>
          </a:blipFill>
        </p:spPr>
      </p:sp>
      <p:sp>
        <p:nvSpPr>
          <p:cNvPr name="TextBox 6" id="6"/>
          <p:cNvSpPr txBox="true"/>
          <p:nvPr/>
        </p:nvSpPr>
        <p:spPr>
          <a:xfrm rot="0">
            <a:off x="2193039" y="4298701"/>
            <a:ext cx="13901922" cy="1460998"/>
          </a:xfrm>
          <a:prstGeom prst="rect">
            <a:avLst/>
          </a:prstGeom>
        </p:spPr>
        <p:txBody>
          <a:bodyPr anchor="t" rtlCol="false" tIns="0" lIns="0" bIns="0" rIns="0">
            <a:spAutoFit/>
          </a:bodyPr>
          <a:lstStyle/>
          <a:p>
            <a:pPr algn="ctr">
              <a:lnSpc>
                <a:spcPts val="11347"/>
              </a:lnSpc>
            </a:pPr>
            <a:r>
              <a:rPr lang="en-US" sz="8105" spc="186">
                <a:solidFill>
                  <a:srgbClr val="F4F4F4"/>
                </a:solidFill>
                <a:latin typeface="Poppins Ultra-Bold"/>
              </a:rPr>
              <a:t>API</a:t>
            </a:r>
          </a:p>
        </p:txBody>
      </p:sp>
      <p:sp>
        <p:nvSpPr>
          <p:cNvPr name="Freeform 7" id="7"/>
          <p:cNvSpPr/>
          <p:nvPr/>
        </p:nvSpPr>
        <p:spPr>
          <a:xfrm flipH="false" flipV="false" rot="0">
            <a:off x="14971789" y="-1629316"/>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3"/>
            <a:stretch>
              <a:fillRect l="0" t="0" r="0" b="0"/>
            </a:stretch>
          </a:blipFill>
        </p:spPr>
      </p:sp>
      <p:sp>
        <p:nvSpPr>
          <p:cNvPr name="Freeform 8" id="8"/>
          <p:cNvSpPr/>
          <p:nvPr/>
        </p:nvSpPr>
        <p:spPr>
          <a:xfrm flipH="false" flipV="false" rot="-2368108">
            <a:off x="1224115" y="1254762"/>
            <a:ext cx="2802635" cy="928373"/>
          </a:xfrm>
          <a:custGeom>
            <a:avLst/>
            <a:gdLst/>
            <a:ahLst/>
            <a:cxnLst/>
            <a:rect r="r" b="b" t="t" l="l"/>
            <a:pathLst>
              <a:path h="928373" w="2802635">
                <a:moveTo>
                  <a:pt x="0" y="0"/>
                </a:moveTo>
                <a:lnTo>
                  <a:pt x="2802635" y="0"/>
                </a:lnTo>
                <a:lnTo>
                  <a:pt x="2802635" y="928372"/>
                </a:lnTo>
                <a:lnTo>
                  <a:pt x="0" y="928372"/>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61236"/>
            <a:ext cx="10596975" cy="10535209"/>
            <a:chOff x="0" y="0"/>
            <a:chExt cx="2790973" cy="2774705"/>
          </a:xfrm>
        </p:grpSpPr>
        <p:sp>
          <p:nvSpPr>
            <p:cNvPr name="Freeform 3" id="3"/>
            <p:cNvSpPr/>
            <p:nvPr/>
          </p:nvSpPr>
          <p:spPr>
            <a:xfrm flipH="false" flipV="false" rot="0">
              <a:off x="0" y="0"/>
              <a:ext cx="2790973" cy="2774705"/>
            </a:xfrm>
            <a:custGeom>
              <a:avLst/>
              <a:gdLst/>
              <a:ahLst/>
              <a:cxnLst/>
              <a:rect r="r" b="b" t="t" l="l"/>
              <a:pathLst>
                <a:path h="2774705" w="2790973">
                  <a:moveTo>
                    <a:pt x="0" y="0"/>
                  </a:moveTo>
                  <a:lnTo>
                    <a:pt x="2790973" y="0"/>
                  </a:lnTo>
                  <a:lnTo>
                    <a:pt x="2790973" y="2774705"/>
                  </a:lnTo>
                  <a:lnTo>
                    <a:pt x="0" y="2774705"/>
                  </a:lnTo>
                  <a:close/>
                </a:path>
              </a:pathLst>
            </a:custGeom>
            <a:solidFill>
              <a:srgbClr val="16948A"/>
            </a:solidFill>
          </p:spPr>
        </p:sp>
        <p:sp>
          <p:nvSpPr>
            <p:cNvPr name="TextBox 4" id="4"/>
            <p:cNvSpPr txBox="true"/>
            <p:nvPr/>
          </p:nvSpPr>
          <p:spPr>
            <a:xfrm>
              <a:off x="0" y="-38100"/>
              <a:ext cx="2790973" cy="281280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461131" y="2193009"/>
            <a:ext cx="6271687" cy="6271662"/>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38888" t="0" r="-38888" b="0"/>
              </a:stretch>
            </a:blipFill>
          </p:spPr>
        </p:sp>
      </p:grpSp>
      <p:sp>
        <p:nvSpPr>
          <p:cNvPr name="TextBox 7" id="7"/>
          <p:cNvSpPr txBox="true"/>
          <p:nvPr/>
        </p:nvSpPr>
        <p:spPr>
          <a:xfrm rot="0">
            <a:off x="593246" y="1174926"/>
            <a:ext cx="6329167" cy="1018084"/>
          </a:xfrm>
          <a:prstGeom prst="rect">
            <a:avLst/>
          </a:prstGeom>
        </p:spPr>
        <p:txBody>
          <a:bodyPr anchor="t" rtlCol="false" tIns="0" lIns="0" bIns="0" rIns="0">
            <a:spAutoFit/>
          </a:bodyPr>
          <a:lstStyle/>
          <a:p>
            <a:pPr>
              <a:lnSpc>
                <a:spcPts val="7935"/>
              </a:lnSpc>
            </a:pPr>
            <a:r>
              <a:rPr lang="en-US" sz="5667">
                <a:solidFill>
                  <a:srgbClr val="F4F4F4"/>
                </a:solidFill>
                <a:latin typeface="Poppins Ultra-Bold"/>
              </a:rPr>
              <a:t>Introduction</a:t>
            </a:r>
          </a:p>
        </p:txBody>
      </p:sp>
      <p:sp>
        <p:nvSpPr>
          <p:cNvPr name="TextBox 8" id="8"/>
          <p:cNvSpPr txBox="true"/>
          <p:nvPr/>
        </p:nvSpPr>
        <p:spPr>
          <a:xfrm rot="0">
            <a:off x="593246" y="3253020"/>
            <a:ext cx="6329167" cy="3257085"/>
          </a:xfrm>
          <a:prstGeom prst="rect">
            <a:avLst/>
          </a:prstGeom>
        </p:spPr>
        <p:txBody>
          <a:bodyPr anchor="t" rtlCol="false" tIns="0" lIns="0" bIns="0" rIns="0">
            <a:spAutoFit/>
          </a:bodyPr>
          <a:lstStyle/>
          <a:p>
            <a:pPr>
              <a:lnSpc>
                <a:spcPts val="3700"/>
              </a:lnSpc>
            </a:pPr>
            <a:r>
              <a:rPr lang="en-US" sz="2643">
                <a:solidFill>
                  <a:srgbClr val="FFFFFF"/>
                </a:solidFill>
                <a:latin typeface="Open Sans Bold"/>
              </a:rPr>
              <a:t>COVID-19 and Cancer</a:t>
            </a:r>
          </a:p>
          <a:p>
            <a:pPr marL="570692" indent="-285346" lvl="1">
              <a:lnSpc>
                <a:spcPts val="3700"/>
              </a:lnSpc>
              <a:buFont typeface="Arial"/>
              <a:buChar char="•"/>
            </a:pPr>
            <a:r>
              <a:rPr lang="en-US" sz="2643">
                <a:solidFill>
                  <a:srgbClr val="FFFFFF"/>
                </a:solidFill>
                <a:latin typeface="Open Sans Light"/>
              </a:rPr>
              <a:t>13% to 33% mortality rate for patients with cancer and COVID-19 [1] compared with 0.5% to 2% in the general population</a:t>
            </a:r>
          </a:p>
          <a:p>
            <a:pPr marL="570692" indent="-285346" lvl="1">
              <a:lnSpc>
                <a:spcPts val="3700"/>
              </a:lnSpc>
              <a:buFont typeface="Arial"/>
              <a:buChar char="•"/>
            </a:pPr>
            <a:r>
              <a:rPr lang="en-US" sz="2643">
                <a:solidFill>
                  <a:srgbClr val="FFFFFF"/>
                </a:solidFill>
                <a:latin typeface="Open Sans Light"/>
              </a:rPr>
              <a:t>Increased risk of SARS-CoV-2 infection and adverse outcomes [1]</a:t>
            </a:r>
          </a:p>
        </p:txBody>
      </p:sp>
      <p:sp>
        <p:nvSpPr>
          <p:cNvPr name="Freeform 9" id="9"/>
          <p:cNvSpPr/>
          <p:nvPr/>
        </p:nvSpPr>
        <p:spPr>
          <a:xfrm flipH="false" flipV="false" rot="0">
            <a:off x="13946970" y="-1216988"/>
            <a:ext cx="6624661" cy="5399099"/>
          </a:xfrm>
          <a:custGeom>
            <a:avLst/>
            <a:gdLst/>
            <a:ahLst/>
            <a:cxnLst/>
            <a:rect r="r" b="b" t="t" l="l"/>
            <a:pathLst>
              <a:path h="5399099" w="6624661">
                <a:moveTo>
                  <a:pt x="0" y="0"/>
                </a:moveTo>
                <a:lnTo>
                  <a:pt x="6624660" y="0"/>
                </a:lnTo>
                <a:lnTo>
                  <a:pt x="6624660" y="5399099"/>
                </a:lnTo>
                <a:lnTo>
                  <a:pt x="0" y="5399099"/>
                </a:lnTo>
                <a:lnTo>
                  <a:pt x="0" y="0"/>
                </a:lnTo>
                <a:close/>
              </a:path>
            </a:pathLst>
          </a:custGeom>
          <a:blipFill>
            <a:blip r:embed="rId4"/>
            <a:stretch>
              <a:fillRect l="0" t="0" r="0" b="0"/>
            </a:stretch>
          </a:blipFill>
        </p:spPr>
      </p:sp>
      <p:sp>
        <p:nvSpPr>
          <p:cNvPr name="TextBox 10" id="10"/>
          <p:cNvSpPr txBox="true"/>
          <p:nvPr/>
        </p:nvSpPr>
        <p:spPr>
          <a:xfrm rot="0">
            <a:off x="298847" y="9536667"/>
            <a:ext cx="9895692" cy="562610"/>
          </a:xfrm>
          <a:prstGeom prst="rect">
            <a:avLst/>
          </a:prstGeom>
        </p:spPr>
        <p:txBody>
          <a:bodyPr anchor="t" rtlCol="false" tIns="0" lIns="0" bIns="0" rIns="0">
            <a:spAutoFit/>
          </a:bodyPr>
          <a:lstStyle/>
          <a:p>
            <a:pPr>
              <a:lnSpc>
                <a:spcPts val="1540"/>
              </a:lnSpc>
              <a:spcBef>
                <a:spcPct val="0"/>
              </a:spcBef>
            </a:pPr>
            <a:r>
              <a:rPr lang="en-US" sz="1100">
                <a:solidFill>
                  <a:srgbClr val="FFFFFF"/>
                </a:solidFill>
                <a:latin typeface="Open Sans"/>
              </a:rPr>
              <a:t>[1] Giaquinto AN, Sung H, Miller KD, et al</a:t>
            </a:r>
            <a:r>
              <a:rPr lang="en-US" sz="1100" u="sng">
                <a:solidFill>
                  <a:srgbClr val="FFFFFF"/>
                </a:solidFill>
                <a:latin typeface="Open Sans"/>
                <a:hlinkClick r:id="rId5" tooltip="https://www.ncbi.nlm.nih.gov/pmc/articles/PMC7972830/#bib5"/>
              </a:rPr>
              <a:t>. (2021). Association of clinical factors and recent anticancer therapy with COVID-19 severity among patients with cancer: a report from the COVID-19 and Cancer Consortium. Annals of oncology : official journal of the European Society for Medical Oncology, 32(6), 787–800. https://doi.org/10.1016/j.annonc.2021.02.024</a:t>
            </a:r>
            <a:r>
              <a:rPr lang="en-US" sz="1100">
                <a:solidFill>
                  <a:srgbClr val="FFFFFF"/>
                </a:solidFill>
                <a:latin typeface="Open Sans"/>
              </a:rPr>
              <a:t>. CA Cancer J Clin. 2022;72(6):524-541. doi:10.3322/caac.21754</a:t>
            </a:r>
          </a:p>
        </p:txBody>
      </p:sp>
      <p:sp>
        <p:nvSpPr>
          <p:cNvPr name="Freeform 11" id="11"/>
          <p:cNvSpPr/>
          <p:nvPr/>
        </p:nvSpPr>
        <p:spPr>
          <a:xfrm flipH="false" flipV="false" rot="0">
            <a:off x="10853769" y="7581139"/>
            <a:ext cx="6829341" cy="7219059"/>
          </a:xfrm>
          <a:custGeom>
            <a:avLst/>
            <a:gdLst/>
            <a:ahLst/>
            <a:cxnLst/>
            <a:rect r="r" b="b" t="t" l="l"/>
            <a:pathLst>
              <a:path h="7219059" w="6829341">
                <a:moveTo>
                  <a:pt x="0" y="0"/>
                </a:moveTo>
                <a:lnTo>
                  <a:pt x="6829341" y="0"/>
                </a:lnTo>
                <a:lnTo>
                  <a:pt x="6829341" y="7219059"/>
                </a:lnTo>
                <a:lnTo>
                  <a:pt x="0" y="7219059"/>
                </a:lnTo>
                <a:lnTo>
                  <a:pt x="0" y="0"/>
                </a:lnTo>
                <a:close/>
              </a:path>
            </a:pathLst>
          </a:custGeom>
          <a:blipFill>
            <a:blip r:embed="rId6"/>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586122" y="-1538646"/>
            <a:ext cx="5498019" cy="4480885"/>
          </a:xfrm>
          <a:custGeom>
            <a:avLst/>
            <a:gdLst/>
            <a:ahLst/>
            <a:cxnLst/>
            <a:rect r="r" b="b" t="t" l="l"/>
            <a:pathLst>
              <a:path h="4480885" w="5498019">
                <a:moveTo>
                  <a:pt x="0" y="0"/>
                </a:moveTo>
                <a:lnTo>
                  <a:pt x="5498019" y="0"/>
                </a:lnTo>
                <a:lnTo>
                  <a:pt x="5498019" y="4480886"/>
                </a:lnTo>
                <a:lnTo>
                  <a:pt x="0" y="4480886"/>
                </a:lnTo>
                <a:lnTo>
                  <a:pt x="0" y="0"/>
                </a:lnTo>
                <a:close/>
              </a:path>
            </a:pathLst>
          </a:custGeom>
          <a:blipFill>
            <a:blip r:embed="rId2"/>
            <a:stretch>
              <a:fillRect l="0" t="0" r="0" b="0"/>
            </a:stretch>
          </a:blipFill>
        </p:spPr>
      </p:sp>
      <p:sp>
        <p:nvSpPr>
          <p:cNvPr name="Freeform 3" id="3"/>
          <p:cNvSpPr/>
          <p:nvPr/>
        </p:nvSpPr>
        <p:spPr>
          <a:xfrm flipH="false" flipV="false" rot="0">
            <a:off x="14681915" y="7703545"/>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2"/>
            <a:stretch>
              <a:fillRect l="0" t="0" r="0" b="0"/>
            </a:stretch>
          </a:blipFill>
        </p:spPr>
      </p:sp>
      <p:sp>
        <p:nvSpPr>
          <p:cNvPr name="Freeform 4" id="4"/>
          <p:cNvSpPr/>
          <p:nvPr/>
        </p:nvSpPr>
        <p:spPr>
          <a:xfrm flipH="false" flipV="false" rot="2113452">
            <a:off x="14007231" y="701797"/>
            <a:ext cx="2420910" cy="801926"/>
          </a:xfrm>
          <a:custGeom>
            <a:avLst/>
            <a:gdLst/>
            <a:ahLst/>
            <a:cxnLst/>
            <a:rect r="r" b="b" t="t" l="l"/>
            <a:pathLst>
              <a:path h="801926" w="2420910">
                <a:moveTo>
                  <a:pt x="0" y="0"/>
                </a:moveTo>
                <a:lnTo>
                  <a:pt x="2420910" y="0"/>
                </a:lnTo>
                <a:lnTo>
                  <a:pt x="2420910" y="801926"/>
                </a:lnTo>
                <a:lnTo>
                  <a:pt x="0" y="801926"/>
                </a:lnTo>
                <a:lnTo>
                  <a:pt x="0" y="0"/>
                </a:lnTo>
                <a:close/>
              </a:path>
            </a:pathLst>
          </a:custGeom>
          <a:blipFill>
            <a:blip r:embed="rId3"/>
            <a:stretch>
              <a:fillRect l="0" t="0" r="0" b="0"/>
            </a:stretch>
          </a:blipFill>
        </p:spPr>
      </p:sp>
      <p:sp>
        <p:nvSpPr>
          <p:cNvPr name="TextBox 5" id="5"/>
          <p:cNvSpPr txBox="true"/>
          <p:nvPr/>
        </p:nvSpPr>
        <p:spPr>
          <a:xfrm rot="0">
            <a:off x="1825101" y="2588831"/>
            <a:ext cx="14612674" cy="1018084"/>
          </a:xfrm>
          <a:prstGeom prst="rect">
            <a:avLst/>
          </a:prstGeom>
        </p:spPr>
        <p:txBody>
          <a:bodyPr anchor="t" rtlCol="false" tIns="0" lIns="0" bIns="0" rIns="0">
            <a:spAutoFit/>
          </a:bodyPr>
          <a:lstStyle/>
          <a:p>
            <a:pPr algn="ctr">
              <a:lnSpc>
                <a:spcPts val="7935"/>
              </a:lnSpc>
            </a:pPr>
            <a:r>
              <a:rPr lang="en-US" sz="5667">
                <a:solidFill>
                  <a:srgbClr val="5062C6"/>
                </a:solidFill>
                <a:latin typeface="Poppins Ultra-Bold"/>
              </a:rPr>
              <a:t>Information about Breast Cancer - API</a:t>
            </a:r>
          </a:p>
        </p:txBody>
      </p:sp>
      <p:sp>
        <p:nvSpPr>
          <p:cNvPr name="TextBox 6" id="6"/>
          <p:cNvSpPr txBox="true"/>
          <p:nvPr/>
        </p:nvSpPr>
        <p:spPr>
          <a:xfrm rot="0">
            <a:off x="2166747" y="4130790"/>
            <a:ext cx="13525878" cy="3620943"/>
          </a:xfrm>
          <a:prstGeom prst="rect">
            <a:avLst/>
          </a:prstGeom>
        </p:spPr>
        <p:txBody>
          <a:bodyPr anchor="t" rtlCol="false" tIns="0" lIns="0" bIns="0" rIns="0">
            <a:spAutoFit/>
          </a:bodyPr>
          <a:lstStyle/>
          <a:p>
            <a:pPr algn="ctr">
              <a:lnSpc>
                <a:spcPts val="7270"/>
              </a:lnSpc>
            </a:pPr>
            <a:r>
              <a:rPr lang="en-US" sz="5193">
                <a:solidFill>
                  <a:srgbClr val="484A4B"/>
                </a:solidFill>
                <a:latin typeface="Canva Sans Bold"/>
              </a:rPr>
              <a:t>Overview of Breast Cancer</a:t>
            </a:r>
          </a:p>
          <a:p>
            <a:pPr algn="ctr">
              <a:lnSpc>
                <a:spcPts val="7270"/>
              </a:lnSpc>
            </a:pPr>
            <a:r>
              <a:rPr lang="en-US" sz="5193">
                <a:solidFill>
                  <a:srgbClr val="484A4B"/>
                </a:solidFill>
                <a:latin typeface="Canva Sans Bold"/>
              </a:rPr>
              <a:t>Basics of Breast Cancer</a:t>
            </a:r>
          </a:p>
          <a:p>
            <a:pPr algn="ctr">
              <a:lnSpc>
                <a:spcPts val="7270"/>
              </a:lnSpc>
            </a:pPr>
            <a:r>
              <a:rPr lang="en-US" sz="5193">
                <a:solidFill>
                  <a:srgbClr val="484A4B"/>
                </a:solidFill>
                <a:latin typeface="Canva Sans Bold"/>
              </a:rPr>
              <a:t>Next Steps</a:t>
            </a:r>
          </a:p>
          <a:p>
            <a:pPr algn="ctr">
              <a:lnSpc>
                <a:spcPts val="7270"/>
              </a:lnSpc>
            </a:pPr>
            <a:r>
              <a:rPr lang="en-US" sz="5193">
                <a:solidFill>
                  <a:srgbClr val="484A4B"/>
                </a:solidFill>
                <a:latin typeface="Canva Sans Bold"/>
              </a:rPr>
              <a:t>Cost And Insurance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4100090" y="7108567"/>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2"/>
            <a:stretch>
              <a:fillRect l="0" t="0" r="0" b="0"/>
            </a:stretch>
          </a:blipFill>
        </p:spPr>
      </p:sp>
      <p:grpSp>
        <p:nvGrpSpPr>
          <p:cNvPr name="Group 3" id="3"/>
          <p:cNvGrpSpPr/>
          <p:nvPr/>
        </p:nvGrpSpPr>
        <p:grpSpPr>
          <a:xfrm rot="0">
            <a:off x="3080887" y="4307120"/>
            <a:ext cx="7239335" cy="1672760"/>
            <a:chOff x="0" y="0"/>
            <a:chExt cx="1566733" cy="362018"/>
          </a:xfrm>
        </p:grpSpPr>
        <p:sp>
          <p:nvSpPr>
            <p:cNvPr name="Freeform 4" id="4"/>
            <p:cNvSpPr/>
            <p:nvPr/>
          </p:nvSpPr>
          <p:spPr>
            <a:xfrm flipH="false" flipV="false" rot="0">
              <a:off x="0" y="0"/>
              <a:ext cx="1566733" cy="362018"/>
            </a:xfrm>
            <a:custGeom>
              <a:avLst/>
              <a:gdLst/>
              <a:ahLst/>
              <a:cxnLst/>
              <a:rect r="r" b="b" t="t" l="l"/>
              <a:pathLst>
                <a:path h="362018" w="1566733">
                  <a:moveTo>
                    <a:pt x="13903" y="0"/>
                  </a:moveTo>
                  <a:lnTo>
                    <a:pt x="1552831" y="0"/>
                  </a:lnTo>
                  <a:cubicBezTo>
                    <a:pt x="1556518" y="0"/>
                    <a:pt x="1560054" y="1465"/>
                    <a:pt x="1562661" y="4072"/>
                  </a:cubicBezTo>
                  <a:cubicBezTo>
                    <a:pt x="1565269" y="6679"/>
                    <a:pt x="1566733" y="10215"/>
                    <a:pt x="1566733" y="13903"/>
                  </a:cubicBezTo>
                  <a:lnTo>
                    <a:pt x="1566733" y="348115"/>
                  </a:lnTo>
                  <a:cubicBezTo>
                    <a:pt x="1566733" y="355793"/>
                    <a:pt x="1560509" y="362018"/>
                    <a:pt x="1552831" y="362018"/>
                  </a:cubicBezTo>
                  <a:lnTo>
                    <a:pt x="13903" y="362018"/>
                  </a:lnTo>
                  <a:cubicBezTo>
                    <a:pt x="6224" y="362018"/>
                    <a:pt x="0" y="355793"/>
                    <a:pt x="0" y="348115"/>
                  </a:cubicBezTo>
                  <a:lnTo>
                    <a:pt x="0" y="13903"/>
                  </a:lnTo>
                  <a:cubicBezTo>
                    <a:pt x="0" y="6224"/>
                    <a:pt x="6224" y="0"/>
                    <a:pt x="13903" y="0"/>
                  </a:cubicBezTo>
                  <a:close/>
                </a:path>
              </a:pathLst>
            </a:custGeom>
            <a:solidFill>
              <a:srgbClr val="000000">
                <a:alpha val="0"/>
              </a:srgbClr>
            </a:solidFill>
            <a:ln w="38100" cap="sq">
              <a:solidFill>
                <a:srgbClr val="5062C6"/>
              </a:solidFill>
              <a:prstDash val="solid"/>
              <a:miter/>
            </a:ln>
          </p:spPr>
        </p:sp>
        <p:sp>
          <p:nvSpPr>
            <p:cNvPr name="TextBox 5" id="5"/>
            <p:cNvSpPr txBox="true"/>
            <p:nvPr/>
          </p:nvSpPr>
          <p:spPr>
            <a:xfrm>
              <a:off x="0" y="-123825"/>
              <a:ext cx="1566733" cy="485843"/>
            </a:xfrm>
            <a:prstGeom prst="rect">
              <a:avLst/>
            </a:prstGeom>
          </p:spPr>
          <p:txBody>
            <a:bodyPr anchor="ctr" rtlCol="false" tIns="50800" lIns="50800" bIns="50800" rIns="50800"/>
            <a:lstStyle/>
            <a:p>
              <a:pPr algn="ctr">
                <a:lnSpc>
                  <a:spcPts val="8959"/>
                </a:lnSpc>
              </a:pPr>
              <a:r>
                <a:rPr lang="en-US" sz="6399">
                  <a:solidFill>
                    <a:srgbClr val="5062C6"/>
                  </a:solidFill>
                  <a:latin typeface="Open Sans Extra Bold"/>
                </a:rPr>
                <a:t>THANK YOU</a:t>
              </a:r>
            </a:p>
          </p:txBody>
        </p:sp>
      </p:grpSp>
      <p:sp>
        <p:nvSpPr>
          <p:cNvPr name="Freeform 6" id="6"/>
          <p:cNvSpPr/>
          <p:nvPr/>
        </p:nvSpPr>
        <p:spPr>
          <a:xfrm flipH="false" flipV="false" rot="0">
            <a:off x="10320221" y="8656102"/>
            <a:ext cx="3340175" cy="3185692"/>
          </a:xfrm>
          <a:custGeom>
            <a:avLst/>
            <a:gdLst/>
            <a:ahLst/>
            <a:cxnLst/>
            <a:rect r="r" b="b" t="t" l="l"/>
            <a:pathLst>
              <a:path h="3185692" w="3340175">
                <a:moveTo>
                  <a:pt x="0" y="0"/>
                </a:moveTo>
                <a:lnTo>
                  <a:pt x="3340175" y="0"/>
                </a:lnTo>
                <a:lnTo>
                  <a:pt x="3340175" y="3185692"/>
                </a:lnTo>
                <a:lnTo>
                  <a:pt x="0" y="3185692"/>
                </a:lnTo>
                <a:lnTo>
                  <a:pt x="0" y="0"/>
                </a:lnTo>
                <a:close/>
              </a:path>
            </a:pathLst>
          </a:custGeom>
          <a:blipFill>
            <a:blip r:embed="rId3"/>
            <a:stretch>
              <a:fillRect l="0" t="0" r="0" b="0"/>
            </a:stretch>
          </a:blipFill>
        </p:spPr>
      </p:sp>
      <p:sp>
        <p:nvSpPr>
          <p:cNvPr name="Freeform 7" id="7"/>
          <p:cNvSpPr/>
          <p:nvPr/>
        </p:nvSpPr>
        <p:spPr>
          <a:xfrm flipH="false" flipV="false" rot="0">
            <a:off x="14838390" y="5814046"/>
            <a:ext cx="2420910" cy="801926"/>
          </a:xfrm>
          <a:custGeom>
            <a:avLst/>
            <a:gdLst/>
            <a:ahLst/>
            <a:cxnLst/>
            <a:rect r="r" b="b" t="t" l="l"/>
            <a:pathLst>
              <a:path h="801926" w="2420910">
                <a:moveTo>
                  <a:pt x="0" y="0"/>
                </a:moveTo>
                <a:lnTo>
                  <a:pt x="2420910" y="0"/>
                </a:lnTo>
                <a:lnTo>
                  <a:pt x="2420910" y="801926"/>
                </a:lnTo>
                <a:lnTo>
                  <a:pt x="0" y="801926"/>
                </a:lnTo>
                <a:lnTo>
                  <a:pt x="0" y="0"/>
                </a:lnTo>
                <a:close/>
              </a:path>
            </a:pathLst>
          </a:custGeom>
          <a:blipFill>
            <a:blip r:embed="rId4"/>
            <a:stretch>
              <a:fillRect l="0" t="0" r="0" b="0"/>
            </a:stretch>
          </a:blipFill>
        </p:spPr>
      </p:sp>
      <p:sp>
        <p:nvSpPr>
          <p:cNvPr name="Freeform 8" id="8"/>
          <p:cNvSpPr/>
          <p:nvPr/>
        </p:nvSpPr>
        <p:spPr>
          <a:xfrm flipH="false" flipV="false" rot="0">
            <a:off x="12829546" y="6379106"/>
            <a:ext cx="1600112" cy="1038747"/>
          </a:xfrm>
          <a:custGeom>
            <a:avLst/>
            <a:gdLst/>
            <a:ahLst/>
            <a:cxnLst/>
            <a:rect r="r" b="b" t="t" l="l"/>
            <a:pathLst>
              <a:path h="1038747" w="1600112">
                <a:moveTo>
                  <a:pt x="0" y="0"/>
                </a:moveTo>
                <a:lnTo>
                  <a:pt x="1600112" y="0"/>
                </a:lnTo>
                <a:lnTo>
                  <a:pt x="1600112" y="1038746"/>
                </a:lnTo>
                <a:lnTo>
                  <a:pt x="0" y="1038746"/>
                </a:lnTo>
                <a:lnTo>
                  <a:pt x="0" y="0"/>
                </a:lnTo>
                <a:close/>
              </a:path>
            </a:pathLst>
          </a:custGeom>
          <a:blipFill>
            <a:blip r:embed="rId5"/>
            <a:stretch>
              <a:fillRect l="0" t="0" r="0" b="0"/>
            </a:stretch>
          </a:blipFill>
        </p:spPr>
      </p:sp>
      <p:sp>
        <p:nvSpPr>
          <p:cNvPr name="Freeform 9" id="9"/>
          <p:cNvSpPr/>
          <p:nvPr/>
        </p:nvSpPr>
        <p:spPr>
          <a:xfrm flipH="false" flipV="false" rot="0">
            <a:off x="13629602" y="-2307556"/>
            <a:ext cx="7048814" cy="7451056"/>
          </a:xfrm>
          <a:custGeom>
            <a:avLst/>
            <a:gdLst/>
            <a:ahLst/>
            <a:cxnLst/>
            <a:rect r="r" b="b" t="t" l="l"/>
            <a:pathLst>
              <a:path h="7451056" w="7048814">
                <a:moveTo>
                  <a:pt x="0" y="0"/>
                </a:moveTo>
                <a:lnTo>
                  <a:pt x="7048814" y="0"/>
                </a:lnTo>
                <a:lnTo>
                  <a:pt x="7048814" y="7451056"/>
                </a:lnTo>
                <a:lnTo>
                  <a:pt x="0" y="7451056"/>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380625" y="1387762"/>
            <a:ext cx="11214018" cy="7511477"/>
          </a:xfrm>
          <a:custGeom>
            <a:avLst/>
            <a:gdLst/>
            <a:ahLst/>
            <a:cxnLst/>
            <a:rect r="r" b="b" t="t" l="l"/>
            <a:pathLst>
              <a:path h="7511477" w="11214018">
                <a:moveTo>
                  <a:pt x="0" y="0"/>
                </a:moveTo>
                <a:lnTo>
                  <a:pt x="11214018" y="0"/>
                </a:lnTo>
                <a:lnTo>
                  <a:pt x="11214018" y="7511476"/>
                </a:lnTo>
                <a:lnTo>
                  <a:pt x="0" y="75114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5052112" y="3225029"/>
            <a:ext cx="3313335" cy="1403985"/>
          </a:xfrm>
          <a:prstGeom prst="rect">
            <a:avLst/>
          </a:prstGeom>
        </p:spPr>
        <p:txBody>
          <a:bodyPr anchor="t" rtlCol="false" tIns="0" lIns="0" bIns="0" rIns="0">
            <a:spAutoFit/>
          </a:bodyPr>
          <a:lstStyle/>
          <a:p>
            <a:pPr>
              <a:lnSpc>
                <a:spcPts val="5940"/>
              </a:lnSpc>
            </a:pPr>
            <a:r>
              <a:rPr lang="en-US" sz="6000">
                <a:solidFill>
                  <a:srgbClr val="FFFFFF"/>
                </a:solidFill>
                <a:latin typeface="Open Sans Bold"/>
              </a:rPr>
              <a:t>Breast </a:t>
            </a:r>
          </a:p>
          <a:p>
            <a:pPr>
              <a:lnSpc>
                <a:spcPts val="4950"/>
              </a:lnSpc>
            </a:pPr>
            <a:r>
              <a:rPr lang="en-US" sz="5000">
                <a:solidFill>
                  <a:srgbClr val="FFFFFF"/>
                </a:solidFill>
                <a:latin typeface="Open Sans Bold"/>
              </a:rPr>
              <a:t>Cancer**</a:t>
            </a:r>
          </a:p>
        </p:txBody>
      </p:sp>
      <p:sp>
        <p:nvSpPr>
          <p:cNvPr name="TextBox 4" id="4"/>
          <p:cNvSpPr txBox="true"/>
          <p:nvPr/>
        </p:nvSpPr>
        <p:spPr>
          <a:xfrm rot="0">
            <a:off x="11499010" y="3052310"/>
            <a:ext cx="3313335" cy="1475740"/>
          </a:xfrm>
          <a:prstGeom prst="rect">
            <a:avLst/>
          </a:prstGeom>
        </p:spPr>
        <p:txBody>
          <a:bodyPr anchor="t" rtlCol="false" tIns="0" lIns="0" bIns="0" rIns="0">
            <a:spAutoFit/>
          </a:bodyPr>
          <a:lstStyle/>
          <a:p>
            <a:pPr algn="r">
              <a:lnSpc>
                <a:spcPts val="8400"/>
              </a:lnSpc>
            </a:pPr>
            <a:r>
              <a:rPr lang="en-US" sz="6000">
                <a:solidFill>
                  <a:srgbClr val="FFFFFF"/>
                </a:solidFill>
                <a:latin typeface="Open Sans Bold"/>
              </a:rPr>
              <a:t>COVID</a:t>
            </a:r>
          </a:p>
          <a:p>
            <a:pPr algn="r">
              <a:lnSpc>
                <a:spcPts val="3220"/>
              </a:lnSpc>
            </a:pPr>
            <a:r>
              <a:rPr lang="en-US" sz="2300">
                <a:solidFill>
                  <a:srgbClr val="FFFFFF"/>
                </a:solidFill>
                <a:latin typeface="Open Sans"/>
              </a:rPr>
              <a:t>(cancer in remission)</a:t>
            </a:r>
          </a:p>
        </p:txBody>
      </p:sp>
      <p:sp>
        <p:nvSpPr>
          <p:cNvPr name="TextBox 5" id="5"/>
          <p:cNvSpPr txBox="true"/>
          <p:nvPr/>
        </p:nvSpPr>
        <p:spPr>
          <a:xfrm rot="0">
            <a:off x="5052112" y="4826296"/>
            <a:ext cx="1962243" cy="762000"/>
          </a:xfrm>
          <a:prstGeom prst="rect">
            <a:avLst/>
          </a:prstGeom>
        </p:spPr>
        <p:txBody>
          <a:bodyPr anchor="t" rtlCol="false" tIns="0" lIns="0" bIns="0" rIns="0">
            <a:spAutoFit/>
          </a:bodyPr>
          <a:lstStyle/>
          <a:p>
            <a:pPr>
              <a:lnSpc>
                <a:spcPts val="6299"/>
              </a:lnSpc>
            </a:pPr>
            <a:r>
              <a:rPr lang="en-US" sz="4500">
                <a:solidFill>
                  <a:srgbClr val="FFFFFF"/>
                </a:solidFill>
                <a:latin typeface="Open Sans Italics"/>
              </a:rPr>
              <a:t>3.191%</a:t>
            </a:r>
          </a:p>
        </p:txBody>
      </p:sp>
      <p:sp>
        <p:nvSpPr>
          <p:cNvPr name="TextBox 6" id="6"/>
          <p:cNvSpPr txBox="true"/>
          <p:nvPr/>
        </p:nvSpPr>
        <p:spPr>
          <a:xfrm rot="0">
            <a:off x="5052112" y="5634287"/>
            <a:ext cx="2830802" cy="481330"/>
          </a:xfrm>
          <a:prstGeom prst="rect">
            <a:avLst/>
          </a:prstGeom>
        </p:spPr>
        <p:txBody>
          <a:bodyPr anchor="t" rtlCol="false" tIns="0" lIns="0" bIns="0" rIns="0">
            <a:spAutoFit/>
          </a:bodyPr>
          <a:lstStyle/>
          <a:p>
            <a:pPr>
              <a:lnSpc>
                <a:spcPts val="3919"/>
              </a:lnSpc>
            </a:pPr>
            <a:r>
              <a:rPr lang="en-US" sz="2799">
                <a:solidFill>
                  <a:srgbClr val="FFFFFF"/>
                </a:solidFill>
                <a:latin typeface="Open Sans Italics"/>
              </a:rPr>
              <a:t>30 of 31 survive</a:t>
            </a:r>
          </a:p>
        </p:txBody>
      </p:sp>
      <p:sp>
        <p:nvSpPr>
          <p:cNvPr name="TextBox 7" id="7"/>
          <p:cNvSpPr txBox="true"/>
          <p:nvPr/>
        </p:nvSpPr>
        <p:spPr>
          <a:xfrm rot="0">
            <a:off x="8715868" y="5634287"/>
            <a:ext cx="2355010" cy="481330"/>
          </a:xfrm>
          <a:prstGeom prst="rect">
            <a:avLst/>
          </a:prstGeom>
        </p:spPr>
        <p:txBody>
          <a:bodyPr anchor="t" rtlCol="false" tIns="0" lIns="0" bIns="0" rIns="0">
            <a:spAutoFit/>
          </a:bodyPr>
          <a:lstStyle/>
          <a:p>
            <a:pPr algn="ctr">
              <a:lnSpc>
                <a:spcPts val="3919"/>
              </a:lnSpc>
            </a:pPr>
            <a:r>
              <a:rPr lang="en-US" sz="2799">
                <a:solidFill>
                  <a:srgbClr val="FFFFFF"/>
                </a:solidFill>
                <a:latin typeface="Open Sans Italics"/>
              </a:rPr>
              <a:t>2 of 3 survive</a:t>
            </a:r>
          </a:p>
        </p:txBody>
      </p:sp>
      <p:sp>
        <p:nvSpPr>
          <p:cNvPr name="TextBox 8" id="8"/>
          <p:cNvSpPr txBox="true"/>
          <p:nvPr/>
        </p:nvSpPr>
        <p:spPr>
          <a:xfrm rot="0">
            <a:off x="12584709" y="5634287"/>
            <a:ext cx="2227636" cy="481330"/>
          </a:xfrm>
          <a:prstGeom prst="rect">
            <a:avLst/>
          </a:prstGeom>
        </p:spPr>
        <p:txBody>
          <a:bodyPr anchor="t" rtlCol="false" tIns="0" lIns="0" bIns="0" rIns="0">
            <a:spAutoFit/>
          </a:bodyPr>
          <a:lstStyle/>
          <a:p>
            <a:pPr algn="r">
              <a:lnSpc>
                <a:spcPts val="3919"/>
              </a:lnSpc>
            </a:pPr>
            <a:r>
              <a:rPr lang="en-US" sz="2799">
                <a:solidFill>
                  <a:srgbClr val="FFFFFF"/>
                </a:solidFill>
                <a:latin typeface="Open Sans Italics"/>
              </a:rPr>
              <a:t>4 of 5 survive</a:t>
            </a:r>
          </a:p>
        </p:txBody>
      </p:sp>
      <p:sp>
        <p:nvSpPr>
          <p:cNvPr name="TextBox 9" id="9"/>
          <p:cNvSpPr txBox="true"/>
          <p:nvPr/>
        </p:nvSpPr>
        <p:spPr>
          <a:xfrm rot="0">
            <a:off x="8311081" y="4647362"/>
            <a:ext cx="3164583" cy="927100"/>
          </a:xfrm>
          <a:prstGeom prst="rect">
            <a:avLst/>
          </a:prstGeom>
        </p:spPr>
        <p:txBody>
          <a:bodyPr anchor="t" rtlCol="false" tIns="0" lIns="0" bIns="0" rIns="0">
            <a:spAutoFit/>
          </a:bodyPr>
          <a:lstStyle/>
          <a:p>
            <a:pPr algn="ctr">
              <a:lnSpc>
                <a:spcPts val="7699"/>
              </a:lnSpc>
            </a:pPr>
            <a:r>
              <a:rPr lang="en-US" sz="5499">
                <a:solidFill>
                  <a:srgbClr val="FFFFFF"/>
                </a:solidFill>
                <a:latin typeface="Open Sans Bold Italics"/>
              </a:rPr>
              <a:t>32.467%</a:t>
            </a:r>
          </a:p>
        </p:txBody>
      </p:sp>
      <p:sp>
        <p:nvSpPr>
          <p:cNvPr name="TextBox 10" id="10"/>
          <p:cNvSpPr txBox="true"/>
          <p:nvPr/>
        </p:nvSpPr>
        <p:spPr>
          <a:xfrm rot="0">
            <a:off x="12898355" y="4862762"/>
            <a:ext cx="1913990" cy="762000"/>
          </a:xfrm>
          <a:prstGeom prst="rect">
            <a:avLst/>
          </a:prstGeom>
        </p:spPr>
        <p:txBody>
          <a:bodyPr anchor="t" rtlCol="false" tIns="0" lIns="0" bIns="0" rIns="0">
            <a:spAutoFit/>
          </a:bodyPr>
          <a:lstStyle/>
          <a:p>
            <a:pPr algn="r">
              <a:lnSpc>
                <a:spcPts val="6299"/>
              </a:lnSpc>
            </a:pPr>
            <a:r>
              <a:rPr lang="en-US" sz="4500">
                <a:solidFill>
                  <a:srgbClr val="FFFFFF"/>
                </a:solidFill>
                <a:latin typeface="Open Sans Italics"/>
              </a:rPr>
              <a:t>20.35%</a:t>
            </a:r>
          </a:p>
        </p:txBody>
      </p:sp>
      <p:sp>
        <p:nvSpPr>
          <p:cNvPr name="TextBox 11" id="11"/>
          <p:cNvSpPr txBox="true"/>
          <p:nvPr/>
        </p:nvSpPr>
        <p:spPr>
          <a:xfrm rot="0">
            <a:off x="628351" y="438696"/>
            <a:ext cx="10870659" cy="1417092"/>
          </a:xfrm>
          <a:prstGeom prst="rect">
            <a:avLst/>
          </a:prstGeom>
        </p:spPr>
        <p:txBody>
          <a:bodyPr anchor="t" rtlCol="false" tIns="0" lIns="0" bIns="0" rIns="0">
            <a:spAutoFit/>
          </a:bodyPr>
          <a:lstStyle/>
          <a:p>
            <a:pPr>
              <a:lnSpc>
                <a:spcPts val="7935"/>
              </a:lnSpc>
            </a:pPr>
            <a:r>
              <a:rPr lang="en-US" sz="5667">
                <a:solidFill>
                  <a:srgbClr val="000000"/>
                </a:solidFill>
                <a:latin typeface="Poppins Bold"/>
              </a:rPr>
              <a:t>Mortality Rates*</a:t>
            </a:r>
          </a:p>
          <a:p>
            <a:pPr>
              <a:lnSpc>
                <a:spcPts val="2800"/>
              </a:lnSpc>
            </a:pPr>
          </a:p>
        </p:txBody>
      </p:sp>
      <p:sp>
        <p:nvSpPr>
          <p:cNvPr name="TextBox 12" id="12"/>
          <p:cNvSpPr txBox="true"/>
          <p:nvPr/>
        </p:nvSpPr>
        <p:spPr>
          <a:xfrm rot="0">
            <a:off x="275242" y="9229725"/>
            <a:ext cx="6098084" cy="611505"/>
          </a:xfrm>
          <a:prstGeom prst="rect">
            <a:avLst/>
          </a:prstGeom>
        </p:spPr>
        <p:txBody>
          <a:bodyPr anchor="t" rtlCol="false" tIns="0" lIns="0" bIns="0" rIns="0">
            <a:spAutoFit/>
          </a:bodyPr>
          <a:lstStyle/>
          <a:p>
            <a:pPr>
              <a:lnSpc>
                <a:spcPts val="2520"/>
              </a:lnSpc>
            </a:pPr>
            <a:r>
              <a:rPr lang="en-US" sz="1800">
                <a:solidFill>
                  <a:srgbClr val="000000"/>
                </a:solidFill>
                <a:latin typeface="Open Sans"/>
              </a:rPr>
              <a:t>* based on CCC19 </a:t>
            </a:r>
            <a:r>
              <a:rPr lang="en-US" sz="1800">
                <a:solidFill>
                  <a:srgbClr val="000000"/>
                </a:solidFill>
                <a:latin typeface="Open Sans Italics"/>
              </a:rPr>
              <a:t>DOI: https://doi.org/10.7554/eLife.82618 </a:t>
            </a:r>
          </a:p>
          <a:p>
            <a:pPr>
              <a:lnSpc>
                <a:spcPts val="2520"/>
              </a:lnSpc>
              <a:spcBef>
                <a:spcPct val="0"/>
              </a:spcBef>
            </a:pPr>
            <a:r>
              <a:rPr lang="en-US" sz="1800">
                <a:solidFill>
                  <a:srgbClr val="000000"/>
                </a:solidFill>
                <a:latin typeface="Open Sans"/>
              </a:rPr>
              <a:t>**gi</a:t>
            </a:r>
            <a:r>
              <a:rPr lang="en-US" sz="1800">
                <a:solidFill>
                  <a:srgbClr val="000000"/>
                </a:solidFill>
                <a:latin typeface="Open Sans"/>
              </a:rPr>
              <a:t>ven at-least a diagnosis of mild COVID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586122" y="-1538646"/>
            <a:ext cx="5498019" cy="4480885"/>
          </a:xfrm>
          <a:custGeom>
            <a:avLst/>
            <a:gdLst/>
            <a:ahLst/>
            <a:cxnLst/>
            <a:rect r="r" b="b" t="t" l="l"/>
            <a:pathLst>
              <a:path h="4480885" w="5498019">
                <a:moveTo>
                  <a:pt x="0" y="0"/>
                </a:moveTo>
                <a:lnTo>
                  <a:pt x="5498019" y="0"/>
                </a:lnTo>
                <a:lnTo>
                  <a:pt x="5498019" y="4480886"/>
                </a:lnTo>
                <a:lnTo>
                  <a:pt x="0" y="4480886"/>
                </a:lnTo>
                <a:lnTo>
                  <a:pt x="0" y="0"/>
                </a:lnTo>
                <a:close/>
              </a:path>
            </a:pathLst>
          </a:custGeom>
          <a:blipFill>
            <a:blip r:embed="rId3"/>
            <a:stretch>
              <a:fillRect l="0" t="0" r="0" b="0"/>
            </a:stretch>
          </a:blipFill>
        </p:spPr>
      </p:sp>
      <p:sp>
        <p:nvSpPr>
          <p:cNvPr name="Freeform 3" id="3"/>
          <p:cNvSpPr/>
          <p:nvPr/>
        </p:nvSpPr>
        <p:spPr>
          <a:xfrm flipH="false" flipV="false" rot="0">
            <a:off x="14681915" y="7703545"/>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3"/>
            <a:stretch>
              <a:fillRect l="0" t="0" r="0" b="0"/>
            </a:stretch>
          </a:blipFill>
        </p:spPr>
      </p:sp>
      <p:sp>
        <p:nvSpPr>
          <p:cNvPr name="TextBox 4" id="4"/>
          <p:cNvSpPr txBox="true"/>
          <p:nvPr/>
        </p:nvSpPr>
        <p:spPr>
          <a:xfrm rot="0">
            <a:off x="4280769" y="1356527"/>
            <a:ext cx="9726463" cy="1018084"/>
          </a:xfrm>
          <a:prstGeom prst="rect">
            <a:avLst/>
          </a:prstGeom>
        </p:spPr>
        <p:txBody>
          <a:bodyPr anchor="t" rtlCol="false" tIns="0" lIns="0" bIns="0" rIns="0">
            <a:spAutoFit/>
          </a:bodyPr>
          <a:lstStyle/>
          <a:p>
            <a:pPr algn="ctr">
              <a:lnSpc>
                <a:spcPts val="7935"/>
              </a:lnSpc>
            </a:pPr>
            <a:r>
              <a:rPr lang="en-US" sz="5667">
                <a:solidFill>
                  <a:srgbClr val="5062C6"/>
                </a:solidFill>
                <a:latin typeface="Poppins Ultra-Bold"/>
              </a:rPr>
              <a:t>Objective</a:t>
            </a:r>
          </a:p>
        </p:txBody>
      </p:sp>
      <p:grpSp>
        <p:nvGrpSpPr>
          <p:cNvPr name="Group 5" id="5"/>
          <p:cNvGrpSpPr/>
          <p:nvPr/>
        </p:nvGrpSpPr>
        <p:grpSpPr>
          <a:xfrm rot="0">
            <a:off x="2445870" y="4482679"/>
            <a:ext cx="13396260" cy="3723725"/>
            <a:chOff x="0" y="0"/>
            <a:chExt cx="3528233" cy="980734"/>
          </a:xfrm>
        </p:grpSpPr>
        <p:sp>
          <p:nvSpPr>
            <p:cNvPr name="Freeform 6" id="6"/>
            <p:cNvSpPr/>
            <p:nvPr/>
          </p:nvSpPr>
          <p:spPr>
            <a:xfrm flipH="false" flipV="false" rot="0">
              <a:off x="0" y="0"/>
              <a:ext cx="3528233" cy="980734"/>
            </a:xfrm>
            <a:custGeom>
              <a:avLst/>
              <a:gdLst/>
              <a:ahLst/>
              <a:cxnLst/>
              <a:rect r="r" b="b" t="t" l="l"/>
              <a:pathLst>
                <a:path h="980734" w="3528233">
                  <a:moveTo>
                    <a:pt x="4623" y="0"/>
                  </a:moveTo>
                  <a:lnTo>
                    <a:pt x="3523610" y="0"/>
                  </a:lnTo>
                  <a:cubicBezTo>
                    <a:pt x="3526163" y="0"/>
                    <a:pt x="3528233" y="2070"/>
                    <a:pt x="3528233" y="4623"/>
                  </a:cubicBezTo>
                  <a:lnTo>
                    <a:pt x="3528233" y="976111"/>
                  </a:lnTo>
                  <a:cubicBezTo>
                    <a:pt x="3528233" y="978664"/>
                    <a:pt x="3526163" y="980734"/>
                    <a:pt x="3523610" y="980734"/>
                  </a:cubicBezTo>
                  <a:lnTo>
                    <a:pt x="4623" y="980734"/>
                  </a:lnTo>
                  <a:cubicBezTo>
                    <a:pt x="2070" y="980734"/>
                    <a:pt x="0" y="978664"/>
                    <a:pt x="0" y="976111"/>
                  </a:cubicBezTo>
                  <a:lnTo>
                    <a:pt x="0" y="4623"/>
                  </a:lnTo>
                  <a:cubicBezTo>
                    <a:pt x="0" y="2070"/>
                    <a:pt x="2070" y="0"/>
                    <a:pt x="4623" y="0"/>
                  </a:cubicBezTo>
                  <a:close/>
                </a:path>
              </a:pathLst>
            </a:custGeom>
            <a:solidFill>
              <a:srgbClr val="568CCD"/>
            </a:solidFill>
          </p:spPr>
        </p:sp>
        <p:sp>
          <p:nvSpPr>
            <p:cNvPr name="TextBox 7" id="7"/>
            <p:cNvSpPr txBox="true"/>
            <p:nvPr/>
          </p:nvSpPr>
          <p:spPr>
            <a:xfrm>
              <a:off x="0" y="-38100"/>
              <a:ext cx="3528233" cy="101883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520488" y="2551822"/>
            <a:ext cx="1247023" cy="1247023"/>
          </a:xfrm>
          <a:custGeom>
            <a:avLst/>
            <a:gdLst/>
            <a:ahLst/>
            <a:cxnLst/>
            <a:rect r="r" b="b" t="t" l="l"/>
            <a:pathLst>
              <a:path h="1247023" w="1247023">
                <a:moveTo>
                  <a:pt x="0" y="0"/>
                </a:moveTo>
                <a:lnTo>
                  <a:pt x="1247024" y="0"/>
                </a:lnTo>
                <a:lnTo>
                  <a:pt x="1247024" y="1247023"/>
                </a:lnTo>
                <a:lnTo>
                  <a:pt x="0" y="1247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362298" y="5435188"/>
            <a:ext cx="9563403" cy="2220732"/>
          </a:xfrm>
          <a:prstGeom prst="rect">
            <a:avLst/>
          </a:prstGeom>
        </p:spPr>
        <p:txBody>
          <a:bodyPr anchor="t" rtlCol="false" tIns="0" lIns="0" bIns="0" rIns="0">
            <a:spAutoFit/>
          </a:bodyPr>
          <a:lstStyle/>
          <a:p>
            <a:pPr algn="ctr">
              <a:lnSpc>
                <a:spcPts val="4431"/>
              </a:lnSpc>
            </a:pPr>
            <a:r>
              <a:rPr lang="en-US" sz="3165">
                <a:solidFill>
                  <a:srgbClr val="F4F4F4"/>
                </a:solidFill>
                <a:latin typeface="Open Sans Bold"/>
              </a:rPr>
              <a:t>Shed light on the sociodemographic and clinical factors that influence these adverse outcomes in both COVID-19 and Breast Cancer</a:t>
            </a:r>
          </a:p>
          <a:p>
            <a:pPr algn="ctr">
              <a:lnSpc>
                <a:spcPts val="4431"/>
              </a:lnSpc>
            </a:pPr>
          </a:p>
        </p:txBody>
      </p:sp>
      <p:sp>
        <p:nvSpPr>
          <p:cNvPr name="Freeform 10" id="10"/>
          <p:cNvSpPr/>
          <p:nvPr/>
        </p:nvSpPr>
        <p:spPr>
          <a:xfrm flipH="false" flipV="false" rot="0">
            <a:off x="-2684943" y="6732554"/>
            <a:ext cx="7177339" cy="7586915"/>
          </a:xfrm>
          <a:custGeom>
            <a:avLst/>
            <a:gdLst/>
            <a:ahLst/>
            <a:cxnLst/>
            <a:rect r="r" b="b" t="t" l="l"/>
            <a:pathLst>
              <a:path h="7586915" w="7177339">
                <a:moveTo>
                  <a:pt x="0" y="0"/>
                </a:moveTo>
                <a:lnTo>
                  <a:pt x="7177339" y="0"/>
                </a:lnTo>
                <a:lnTo>
                  <a:pt x="7177339" y="7586915"/>
                </a:lnTo>
                <a:lnTo>
                  <a:pt x="0" y="7586915"/>
                </a:lnTo>
                <a:lnTo>
                  <a:pt x="0" y="0"/>
                </a:lnTo>
                <a:close/>
              </a:path>
            </a:pathLst>
          </a:custGeom>
          <a:blipFill>
            <a:blip r:embed="rId6"/>
            <a:stretch>
              <a:fillRect l="0" t="0" r="0" b="0"/>
            </a:stretch>
          </a:blipFill>
        </p:spPr>
      </p:sp>
      <p:sp>
        <p:nvSpPr>
          <p:cNvPr name="Freeform 11" id="11"/>
          <p:cNvSpPr/>
          <p:nvPr/>
        </p:nvSpPr>
        <p:spPr>
          <a:xfrm flipH="false" flipV="false" rot="0">
            <a:off x="13265687" y="-4580003"/>
            <a:ext cx="7194779" cy="7131825"/>
          </a:xfrm>
          <a:custGeom>
            <a:avLst/>
            <a:gdLst/>
            <a:ahLst/>
            <a:cxnLst/>
            <a:rect r="r" b="b" t="t" l="l"/>
            <a:pathLst>
              <a:path h="7131825" w="7194779">
                <a:moveTo>
                  <a:pt x="0" y="0"/>
                </a:moveTo>
                <a:lnTo>
                  <a:pt x="7194779" y="0"/>
                </a:lnTo>
                <a:lnTo>
                  <a:pt x="7194779" y="7131825"/>
                </a:lnTo>
                <a:lnTo>
                  <a:pt x="0" y="7131825"/>
                </a:lnTo>
                <a:lnTo>
                  <a:pt x="0" y="0"/>
                </a:lnTo>
                <a:close/>
              </a:path>
            </a:pathLst>
          </a:custGeom>
          <a:blipFill>
            <a:blip r:embed="rId7">
              <a:alphaModFix amt="20999"/>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479199" y="2982177"/>
            <a:ext cx="1364022" cy="1882246"/>
            <a:chOff x="0" y="0"/>
            <a:chExt cx="1699920" cy="2345760"/>
          </a:xfrm>
        </p:grpSpPr>
        <p:sp>
          <p:nvSpPr>
            <p:cNvPr name="Freeform 3" id="3"/>
            <p:cNvSpPr/>
            <p:nvPr/>
          </p:nvSpPr>
          <p:spPr>
            <a:xfrm flipH="false" flipV="false" rot="0">
              <a:off x="0" y="0"/>
              <a:ext cx="1699895" cy="2345817"/>
            </a:xfrm>
            <a:custGeom>
              <a:avLst/>
              <a:gdLst/>
              <a:ahLst/>
              <a:cxnLst/>
              <a:rect r="r" b="b" t="t" l="l"/>
              <a:pathLst>
                <a:path h="2345817" w="1699895">
                  <a:moveTo>
                    <a:pt x="1699895" y="1120013"/>
                  </a:moveTo>
                  <a:lnTo>
                    <a:pt x="1699895" y="2059813"/>
                  </a:lnTo>
                  <a:lnTo>
                    <a:pt x="1582039" y="2119884"/>
                  </a:lnTo>
                  <a:cubicBezTo>
                    <a:pt x="1490726" y="2167890"/>
                    <a:pt x="1411351" y="2249678"/>
                    <a:pt x="1353566" y="2345817"/>
                  </a:cubicBezTo>
                  <a:lnTo>
                    <a:pt x="1353566" y="1117600"/>
                  </a:lnTo>
                  <a:cubicBezTo>
                    <a:pt x="1353566" y="1064768"/>
                    <a:pt x="1307846" y="961390"/>
                    <a:pt x="1264539" y="934974"/>
                  </a:cubicBezTo>
                  <a:lnTo>
                    <a:pt x="0" y="290830"/>
                  </a:lnTo>
                  <a:cubicBezTo>
                    <a:pt x="86614" y="211455"/>
                    <a:pt x="151511" y="112903"/>
                    <a:pt x="189992" y="0"/>
                  </a:cubicBezTo>
                  <a:lnTo>
                    <a:pt x="1421003" y="627253"/>
                  </a:lnTo>
                  <a:cubicBezTo>
                    <a:pt x="1574927" y="708914"/>
                    <a:pt x="1699895" y="927735"/>
                    <a:pt x="1699895" y="1120013"/>
                  </a:cubicBezTo>
                  <a:close/>
                </a:path>
              </a:pathLst>
            </a:custGeom>
            <a:solidFill>
              <a:srgbClr val="568CCD"/>
            </a:solidFill>
          </p:spPr>
        </p:sp>
      </p:grpSp>
      <p:grpSp>
        <p:nvGrpSpPr>
          <p:cNvPr name="Group 4" id="4"/>
          <p:cNvGrpSpPr/>
          <p:nvPr/>
        </p:nvGrpSpPr>
        <p:grpSpPr>
          <a:xfrm rot="0">
            <a:off x="11266200" y="2096769"/>
            <a:ext cx="1675990" cy="1449642"/>
            <a:chOff x="0" y="0"/>
            <a:chExt cx="2622960" cy="2268720"/>
          </a:xfrm>
        </p:grpSpPr>
        <p:sp>
          <p:nvSpPr>
            <p:cNvPr name="Freeform 5" id="5"/>
            <p:cNvSpPr/>
            <p:nvPr/>
          </p:nvSpPr>
          <p:spPr>
            <a:xfrm flipH="false" flipV="false" rot="0">
              <a:off x="0" y="0"/>
              <a:ext cx="2622931" cy="2268728"/>
            </a:xfrm>
            <a:custGeom>
              <a:avLst/>
              <a:gdLst/>
              <a:ahLst/>
              <a:cxnLst/>
              <a:rect r="r" b="b" t="t" l="l"/>
              <a:pathLst>
                <a:path h="2268728" w="2622931">
                  <a:moveTo>
                    <a:pt x="1966595" y="0"/>
                  </a:moveTo>
                  <a:lnTo>
                    <a:pt x="656336" y="0"/>
                  </a:lnTo>
                  <a:lnTo>
                    <a:pt x="0" y="1134364"/>
                  </a:lnTo>
                  <a:lnTo>
                    <a:pt x="656336" y="2268728"/>
                  </a:lnTo>
                  <a:lnTo>
                    <a:pt x="1966595" y="2268728"/>
                  </a:lnTo>
                  <a:lnTo>
                    <a:pt x="2622931" y="1134364"/>
                  </a:lnTo>
                  <a:lnTo>
                    <a:pt x="1966595" y="0"/>
                  </a:lnTo>
                  <a:close/>
                </a:path>
              </a:pathLst>
            </a:custGeom>
            <a:solidFill>
              <a:srgbClr val="568CCD"/>
            </a:solidFill>
          </p:spPr>
        </p:sp>
      </p:grpSp>
      <p:grpSp>
        <p:nvGrpSpPr>
          <p:cNvPr name="Group 6" id="6"/>
          <p:cNvGrpSpPr/>
          <p:nvPr/>
        </p:nvGrpSpPr>
        <p:grpSpPr>
          <a:xfrm rot="0">
            <a:off x="12502613" y="729203"/>
            <a:ext cx="1317193" cy="1817838"/>
            <a:chOff x="0" y="0"/>
            <a:chExt cx="1699200" cy="2345040"/>
          </a:xfrm>
        </p:grpSpPr>
        <p:sp>
          <p:nvSpPr>
            <p:cNvPr name="Freeform 7" id="7"/>
            <p:cNvSpPr/>
            <p:nvPr/>
          </p:nvSpPr>
          <p:spPr>
            <a:xfrm flipH="false" flipV="false" rot="0">
              <a:off x="0" y="0"/>
              <a:ext cx="1699260" cy="2344928"/>
            </a:xfrm>
            <a:custGeom>
              <a:avLst/>
              <a:gdLst/>
              <a:ahLst/>
              <a:cxnLst/>
              <a:rect r="r" b="b" t="t" l="l"/>
              <a:pathLst>
                <a:path h="2344928" w="1699260">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sp>
      </p:grpSp>
      <p:grpSp>
        <p:nvGrpSpPr>
          <p:cNvPr name="Group 8" id="8"/>
          <p:cNvGrpSpPr/>
          <p:nvPr/>
        </p:nvGrpSpPr>
        <p:grpSpPr>
          <a:xfrm rot="0">
            <a:off x="11372661" y="60097"/>
            <a:ext cx="1679092" cy="1455305"/>
            <a:chOff x="0" y="0"/>
            <a:chExt cx="2620080" cy="2270880"/>
          </a:xfrm>
        </p:grpSpPr>
        <p:sp>
          <p:nvSpPr>
            <p:cNvPr name="Freeform 9" id="9"/>
            <p:cNvSpPr/>
            <p:nvPr/>
          </p:nvSpPr>
          <p:spPr>
            <a:xfrm flipH="false" flipV="false" rot="0">
              <a:off x="0" y="0"/>
              <a:ext cx="2620010" cy="2270887"/>
            </a:xfrm>
            <a:custGeom>
              <a:avLst/>
              <a:gdLst/>
              <a:ahLst/>
              <a:cxnLst/>
              <a:rect r="r" b="b" t="t" l="l"/>
              <a:pathLst>
                <a:path h="2270887" w="2620010">
                  <a:moveTo>
                    <a:pt x="1966214" y="0"/>
                  </a:moveTo>
                  <a:lnTo>
                    <a:pt x="653796" y="0"/>
                  </a:lnTo>
                  <a:lnTo>
                    <a:pt x="0" y="1134237"/>
                  </a:lnTo>
                  <a:lnTo>
                    <a:pt x="653796" y="2270887"/>
                  </a:lnTo>
                  <a:lnTo>
                    <a:pt x="1966214" y="2270887"/>
                  </a:lnTo>
                  <a:lnTo>
                    <a:pt x="2620010" y="1134237"/>
                  </a:lnTo>
                  <a:lnTo>
                    <a:pt x="1966214" y="0"/>
                  </a:lnTo>
                  <a:close/>
                </a:path>
              </a:pathLst>
            </a:custGeom>
            <a:solidFill>
              <a:srgbClr val="16948A"/>
            </a:solidFill>
          </p:spPr>
        </p:sp>
      </p:grpSp>
      <p:grpSp>
        <p:nvGrpSpPr>
          <p:cNvPr name="Group 10" id="10"/>
          <p:cNvGrpSpPr/>
          <p:nvPr/>
        </p:nvGrpSpPr>
        <p:grpSpPr>
          <a:xfrm rot="0">
            <a:off x="11218095" y="4462001"/>
            <a:ext cx="1724095" cy="1494090"/>
            <a:chOff x="0" y="0"/>
            <a:chExt cx="2622960" cy="2273040"/>
          </a:xfrm>
        </p:grpSpPr>
        <p:sp>
          <p:nvSpPr>
            <p:cNvPr name="Freeform 11" id="11"/>
            <p:cNvSpPr/>
            <p:nvPr/>
          </p:nvSpPr>
          <p:spPr>
            <a:xfrm flipH="false" flipV="false" rot="0">
              <a:off x="0" y="0"/>
              <a:ext cx="2622931" cy="2273046"/>
            </a:xfrm>
            <a:custGeom>
              <a:avLst/>
              <a:gdLst/>
              <a:ahLst/>
              <a:cxnLst/>
              <a:rect r="r" b="b" t="t" l="l"/>
              <a:pathLst>
                <a:path h="2273046" w="2622931">
                  <a:moveTo>
                    <a:pt x="1966595" y="0"/>
                  </a:moveTo>
                  <a:lnTo>
                    <a:pt x="656336" y="0"/>
                  </a:lnTo>
                  <a:lnTo>
                    <a:pt x="0" y="1135380"/>
                  </a:lnTo>
                  <a:lnTo>
                    <a:pt x="656336" y="2273046"/>
                  </a:lnTo>
                  <a:lnTo>
                    <a:pt x="1966595" y="2273046"/>
                  </a:lnTo>
                  <a:lnTo>
                    <a:pt x="2622931" y="1135380"/>
                  </a:lnTo>
                  <a:lnTo>
                    <a:pt x="1966595" y="0"/>
                  </a:lnTo>
                  <a:close/>
                </a:path>
              </a:pathLst>
            </a:custGeom>
            <a:solidFill>
              <a:srgbClr val="16948A"/>
            </a:solidFill>
          </p:spPr>
        </p:sp>
      </p:grpSp>
      <p:grpSp>
        <p:nvGrpSpPr>
          <p:cNvPr name="Group 12" id="12"/>
          <p:cNvGrpSpPr/>
          <p:nvPr/>
        </p:nvGrpSpPr>
        <p:grpSpPr>
          <a:xfrm rot="0">
            <a:off x="13572833" y="1949176"/>
            <a:ext cx="1317272" cy="1597235"/>
            <a:chOff x="0" y="0"/>
            <a:chExt cx="1700640" cy="2062080"/>
          </a:xfrm>
        </p:grpSpPr>
        <p:sp>
          <p:nvSpPr>
            <p:cNvPr name="Freeform 13" id="13"/>
            <p:cNvSpPr/>
            <p:nvPr/>
          </p:nvSpPr>
          <p:spPr>
            <a:xfrm flipH="false" flipV="false" rot="0">
              <a:off x="0" y="0"/>
              <a:ext cx="1700657" cy="2061972"/>
            </a:xfrm>
            <a:custGeom>
              <a:avLst/>
              <a:gdLst/>
              <a:ahLst/>
              <a:cxnLst/>
              <a:rect r="r" b="b" t="t" l="l"/>
              <a:pathLst>
                <a:path h="2061972" w="1700657">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sp>
      </p:grpSp>
      <p:grpSp>
        <p:nvGrpSpPr>
          <p:cNvPr name="Group 14" id="14"/>
          <p:cNvGrpSpPr/>
          <p:nvPr/>
        </p:nvGrpSpPr>
        <p:grpSpPr>
          <a:xfrm rot="0">
            <a:off x="14476877" y="1003712"/>
            <a:ext cx="1749642" cy="1512516"/>
            <a:chOff x="0" y="0"/>
            <a:chExt cx="2624400" cy="2268720"/>
          </a:xfrm>
        </p:grpSpPr>
        <p:sp>
          <p:nvSpPr>
            <p:cNvPr name="Freeform 15" id="15"/>
            <p:cNvSpPr/>
            <p:nvPr/>
          </p:nvSpPr>
          <p:spPr>
            <a:xfrm flipH="false" flipV="false" rot="0">
              <a:off x="0" y="0"/>
              <a:ext cx="2624455" cy="2268728"/>
            </a:xfrm>
            <a:custGeom>
              <a:avLst/>
              <a:gdLst/>
              <a:ahLst/>
              <a:cxnLst/>
              <a:rect r="r" b="b" t="t" l="l"/>
              <a:pathLst>
                <a:path h="2268728" w="2624455">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sp>
      </p:grpSp>
      <p:grpSp>
        <p:nvGrpSpPr>
          <p:cNvPr name="Group 16" id="16"/>
          <p:cNvGrpSpPr/>
          <p:nvPr/>
        </p:nvGrpSpPr>
        <p:grpSpPr>
          <a:xfrm rot="0">
            <a:off x="13572833" y="4250410"/>
            <a:ext cx="1350963" cy="1638657"/>
            <a:chOff x="0" y="0"/>
            <a:chExt cx="1700640" cy="2062800"/>
          </a:xfrm>
        </p:grpSpPr>
        <p:sp>
          <p:nvSpPr>
            <p:cNvPr name="Freeform 17" id="17"/>
            <p:cNvSpPr/>
            <p:nvPr/>
          </p:nvSpPr>
          <p:spPr>
            <a:xfrm flipH="false" flipV="false" rot="0">
              <a:off x="0" y="0"/>
              <a:ext cx="1700657" cy="2062861"/>
            </a:xfrm>
            <a:custGeom>
              <a:avLst/>
              <a:gdLst/>
              <a:ahLst/>
              <a:cxnLst/>
              <a:rect r="r" b="b" t="t" l="l"/>
              <a:pathLst>
                <a:path h="2062861" w="1700657">
                  <a:moveTo>
                    <a:pt x="1700657" y="293370"/>
                  </a:moveTo>
                  <a:lnTo>
                    <a:pt x="435356" y="937641"/>
                  </a:lnTo>
                  <a:cubicBezTo>
                    <a:pt x="392049" y="964057"/>
                    <a:pt x="346329" y="1067435"/>
                    <a:pt x="346329" y="1120394"/>
                  </a:cubicBezTo>
                  <a:lnTo>
                    <a:pt x="346329" y="2062861"/>
                  </a:lnTo>
                  <a:cubicBezTo>
                    <a:pt x="288544" y="1966722"/>
                    <a:pt x="209169" y="1882521"/>
                    <a:pt x="117856" y="1836928"/>
                  </a:cubicBezTo>
                  <a:lnTo>
                    <a:pt x="0" y="1776730"/>
                  </a:lnTo>
                  <a:lnTo>
                    <a:pt x="0" y="1120394"/>
                  </a:lnTo>
                  <a:cubicBezTo>
                    <a:pt x="0" y="927989"/>
                    <a:pt x="125095" y="706882"/>
                    <a:pt x="276606" y="629920"/>
                  </a:cubicBezTo>
                  <a:lnTo>
                    <a:pt x="1508252" y="0"/>
                  </a:lnTo>
                  <a:cubicBezTo>
                    <a:pt x="1549146" y="115443"/>
                    <a:pt x="1616456" y="213995"/>
                    <a:pt x="1700657" y="293370"/>
                  </a:cubicBezTo>
                  <a:close/>
                </a:path>
              </a:pathLst>
            </a:custGeom>
            <a:solidFill>
              <a:srgbClr val="16948A"/>
            </a:solidFill>
          </p:spPr>
        </p:sp>
      </p:grpSp>
      <p:grpSp>
        <p:nvGrpSpPr>
          <p:cNvPr name="Group 18" id="18"/>
          <p:cNvGrpSpPr/>
          <p:nvPr/>
        </p:nvGrpSpPr>
        <p:grpSpPr>
          <a:xfrm rot="0">
            <a:off x="14476877" y="3322137"/>
            <a:ext cx="1781818" cy="1542287"/>
            <a:chOff x="0" y="0"/>
            <a:chExt cx="2624400" cy="2271600"/>
          </a:xfrm>
        </p:grpSpPr>
        <p:sp>
          <p:nvSpPr>
            <p:cNvPr name="Freeform 19" id="19"/>
            <p:cNvSpPr/>
            <p:nvPr/>
          </p:nvSpPr>
          <p:spPr>
            <a:xfrm flipH="false" flipV="false" rot="0">
              <a:off x="0" y="0"/>
              <a:ext cx="2624455" cy="2271649"/>
            </a:xfrm>
            <a:custGeom>
              <a:avLst/>
              <a:gdLst/>
              <a:ahLst/>
              <a:cxnLst/>
              <a:rect r="r" b="b" t="t" l="l"/>
              <a:pathLst>
                <a:path h="2271649" w="2624455">
                  <a:moveTo>
                    <a:pt x="1967738" y="0"/>
                  </a:moveTo>
                  <a:lnTo>
                    <a:pt x="654304" y="0"/>
                  </a:lnTo>
                  <a:lnTo>
                    <a:pt x="0" y="1137031"/>
                  </a:lnTo>
                  <a:lnTo>
                    <a:pt x="654304" y="2271649"/>
                  </a:lnTo>
                  <a:lnTo>
                    <a:pt x="1967738" y="2271649"/>
                  </a:lnTo>
                  <a:lnTo>
                    <a:pt x="2624455" y="1137031"/>
                  </a:lnTo>
                  <a:lnTo>
                    <a:pt x="1967738" y="0"/>
                  </a:lnTo>
                  <a:close/>
                </a:path>
              </a:pathLst>
            </a:custGeom>
            <a:solidFill>
              <a:srgbClr val="16948A"/>
            </a:solidFill>
          </p:spPr>
        </p:sp>
      </p:grpSp>
      <p:grpSp>
        <p:nvGrpSpPr>
          <p:cNvPr name="Group 20" id="20"/>
          <p:cNvGrpSpPr/>
          <p:nvPr/>
        </p:nvGrpSpPr>
        <p:grpSpPr>
          <a:xfrm rot="0">
            <a:off x="1500204" y="1356137"/>
            <a:ext cx="981171" cy="843194"/>
            <a:chOff x="0" y="0"/>
            <a:chExt cx="812800" cy="698500"/>
          </a:xfrm>
        </p:grpSpPr>
        <p:sp>
          <p:nvSpPr>
            <p:cNvPr name="Freeform 21" id="2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22" id="22"/>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01</a:t>
              </a:r>
            </a:p>
          </p:txBody>
        </p:sp>
      </p:grpSp>
      <p:sp>
        <p:nvSpPr>
          <p:cNvPr name="TextBox 23" id="23"/>
          <p:cNvSpPr txBox="true"/>
          <p:nvPr/>
        </p:nvSpPr>
        <p:spPr>
          <a:xfrm rot="0">
            <a:off x="11329303" y="4640365"/>
            <a:ext cx="1549784" cy="1023061"/>
          </a:xfrm>
          <a:prstGeom prst="rect">
            <a:avLst/>
          </a:prstGeom>
        </p:spPr>
        <p:txBody>
          <a:bodyPr anchor="t" rtlCol="false" tIns="0" lIns="0" bIns="0" rIns="0">
            <a:spAutoFit/>
          </a:bodyPr>
          <a:lstStyle/>
          <a:p>
            <a:pPr algn="ctr">
              <a:lnSpc>
                <a:spcPts val="8359"/>
              </a:lnSpc>
            </a:pPr>
            <a:r>
              <a:rPr lang="en-US" sz="5971">
                <a:solidFill>
                  <a:srgbClr val="FFFFFF"/>
                </a:solidFill>
                <a:latin typeface="Open Sans Bold"/>
              </a:rPr>
              <a:t>05</a:t>
            </a:r>
          </a:p>
        </p:txBody>
      </p:sp>
      <p:grpSp>
        <p:nvGrpSpPr>
          <p:cNvPr name="Group 24" id="24"/>
          <p:cNvGrpSpPr/>
          <p:nvPr/>
        </p:nvGrpSpPr>
        <p:grpSpPr>
          <a:xfrm rot="0">
            <a:off x="1522117" y="2410473"/>
            <a:ext cx="981171" cy="843194"/>
            <a:chOff x="0" y="0"/>
            <a:chExt cx="812800" cy="698500"/>
          </a:xfrm>
        </p:grpSpPr>
        <p:sp>
          <p:nvSpPr>
            <p:cNvPr name="Freeform 25" id="2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name="TextBox 26" id="26"/>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02</a:t>
              </a:r>
            </a:p>
          </p:txBody>
        </p:sp>
      </p:grpSp>
      <p:grpSp>
        <p:nvGrpSpPr>
          <p:cNvPr name="Group 27" id="27"/>
          <p:cNvGrpSpPr/>
          <p:nvPr/>
        </p:nvGrpSpPr>
        <p:grpSpPr>
          <a:xfrm rot="0">
            <a:off x="1527116" y="3463217"/>
            <a:ext cx="954260" cy="820067"/>
            <a:chOff x="0" y="0"/>
            <a:chExt cx="812800" cy="698500"/>
          </a:xfrm>
        </p:grpSpPr>
        <p:sp>
          <p:nvSpPr>
            <p:cNvPr name="Freeform 28" id="2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29" id="29"/>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03</a:t>
              </a:r>
            </a:p>
          </p:txBody>
        </p:sp>
      </p:grpSp>
      <p:grpSp>
        <p:nvGrpSpPr>
          <p:cNvPr name="Group 30" id="30"/>
          <p:cNvGrpSpPr/>
          <p:nvPr/>
        </p:nvGrpSpPr>
        <p:grpSpPr>
          <a:xfrm rot="0">
            <a:off x="1529719" y="4492834"/>
            <a:ext cx="985453" cy="846873"/>
            <a:chOff x="0" y="0"/>
            <a:chExt cx="812800" cy="698500"/>
          </a:xfrm>
        </p:grpSpPr>
        <p:sp>
          <p:nvSpPr>
            <p:cNvPr name="Freeform 31" id="3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name="TextBox 32" id="32"/>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04</a:t>
              </a:r>
            </a:p>
          </p:txBody>
        </p:sp>
      </p:grpSp>
      <p:grpSp>
        <p:nvGrpSpPr>
          <p:cNvPr name="Group 33" id="33"/>
          <p:cNvGrpSpPr/>
          <p:nvPr/>
        </p:nvGrpSpPr>
        <p:grpSpPr>
          <a:xfrm rot="0">
            <a:off x="1569172" y="5549258"/>
            <a:ext cx="946000" cy="812969"/>
            <a:chOff x="0" y="0"/>
            <a:chExt cx="812800" cy="698500"/>
          </a:xfrm>
        </p:grpSpPr>
        <p:sp>
          <p:nvSpPr>
            <p:cNvPr name="Freeform 34" id="3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35" id="35"/>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05</a:t>
              </a:r>
            </a:p>
          </p:txBody>
        </p:sp>
      </p:grpSp>
      <p:grpSp>
        <p:nvGrpSpPr>
          <p:cNvPr name="Group 36" id="36"/>
          <p:cNvGrpSpPr/>
          <p:nvPr/>
        </p:nvGrpSpPr>
        <p:grpSpPr>
          <a:xfrm rot="0">
            <a:off x="13587000" y="6495227"/>
            <a:ext cx="1336795" cy="1620906"/>
            <a:chOff x="0" y="0"/>
            <a:chExt cx="1700640" cy="2062080"/>
          </a:xfrm>
        </p:grpSpPr>
        <p:sp>
          <p:nvSpPr>
            <p:cNvPr name="Freeform 37" id="37"/>
            <p:cNvSpPr/>
            <p:nvPr/>
          </p:nvSpPr>
          <p:spPr>
            <a:xfrm flipH="false" flipV="false" rot="0">
              <a:off x="0" y="0"/>
              <a:ext cx="1700657" cy="2061972"/>
            </a:xfrm>
            <a:custGeom>
              <a:avLst/>
              <a:gdLst/>
              <a:ahLst/>
              <a:cxnLst/>
              <a:rect r="r" b="b" t="t" l="l"/>
              <a:pathLst>
                <a:path h="2061972" w="1700657">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sp>
      </p:grpSp>
      <p:grpSp>
        <p:nvGrpSpPr>
          <p:cNvPr name="Group 38" id="38"/>
          <p:cNvGrpSpPr/>
          <p:nvPr/>
        </p:nvGrpSpPr>
        <p:grpSpPr>
          <a:xfrm rot="0">
            <a:off x="14594286" y="5542106"/>
            <a:ext cx="1743134" cy="1506891"/>
            <a:chOff x="0" y="0"/>
            <a:chExt cx="2624400" cy="2268720"/>
          </a:xfrm>
        </p:grpSpPr>
        <p:sp>
          <p:nvSpPr>
            <p:cNvPr name="Freeform 39" id="39"/>
            <p:cNvSpPr/>
            <p:nvPr/>
          </p:nvSpPr>
          <p:spPr>
            <a:xfrm flipH="false" flipV="false" rot="0">
              <a:off x="0" y="0"/>
              <a:ext cx="2624455" cy="2268728"/>
            </a:xfrm>
            <a:custGeom>
              <a:avLst/>
              <a:gdLst/>
              <a:ahLst/>
              <a:cxnLst/>
              <a:rect r="r" b="b" t="t" l="l"/>
              <a:pathLst>
                <a:path h="2268728" w="2624455">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sp>
      </p:grpSp>
      <p:grpSp>
        <p:nvGrpSpPr>
          <p:cNvPr name="Group 40" id="40"/>
          <p:cNvGrpSpPr/>
          <p:nvPr/>
        </p:nvGrpSpPr>
        <p:grpSpPr>
          <a:xfrm rot="0">
            <a:off x="1571706" y="6571776"/>
            <a:ext cx="931582" cy="800578"/>
            <a:chOff x="0" y="0"/>
            <a:chExt cx="812800" cy="698500"/>
          </a:xfrm>
        </p:grpSpPr>
        <p:sp>
          <p:nvSpPr>
            <p:cNvPr name="Freeform 41" id="4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name="TextBox 42" id="42"/>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06</a:t>
              </a:r>
            </a:p>
          </p:txBody>
        </p:sp>
      </p:grpSp>
      <p:grpSp>
        <p:nvGrpSpPr>
          <p:cNvPr name="Group 43" id="43"/>
          <p:cNvGrpSpPr/>
          <p:nvPr/>
        </p:nvGrpSpPr>
        <p:grpSpPr>
          <a:xfrm rot="0">
            <a:off x="12527177" y="5273033"/>
            <a:ext cx="1316044" cy="1816252"/>
            <a:chOff x="0" y="0"/>
            <a:chExt cx="1699200" cy="2345040"/>
          </a:xfrm>
        </p:grpSpPr>
        <p:sp>
          <p:nvSpPr>
            <p:cNvPr name="Freeform 44" id="44"/>
            <p:cNvSpPr/>
            <p:nvPr/>
          </p:nvSpPr>
          <p:spPr>
            <a:xfrm flipH="false" flipV="false" rot="0">
              <a:off x="0" y="0"/>
              <a:ext cx="1699260" cy="2344928"/>
            </a:xfrm>
            <a:custGeom>
              <a:avLst/>
              <a:gdLst/>
              <a:ahLst/>
              <a:cxnLst/>
              <a:rect r="r" b="b" t="t" l="l"/>
              <a:pathLst>
                <a:path h="2344928" w="1699260">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sp>
      </p:grpSp>
      <p:sp>
        <p:nvSpPr>
          <p:cNvPr name="TextBox 45" id="45"/>
          <p:cNvSpPr txBox="true"/>
          <p:nvPr/>
        </p:nvSpPr>
        <p:spPr>
          <a:xfrm rot="0">
            <a:off x="11442022" y="221829"/>
            <a:ext cx="1540369" cy="1017540"/>
          </a:xfrm>
          <a:prstGeom prst="rect">
            <a:avLst/>
          </a:prstGeom>
        </p:spPr>
        <p:txBody>
          <a:bodyPr anchor="t" rtlCol="false" tIns="0" lIns="0" bIns="0" rIns="0">
            <a:spAutoFit/>
          </a:bodyPr>
          <a:lstStyle/>
          <a:p>
            <a:pPr algn="ctr">
              <a:lnSpc>
                <a:spcPts val="8309"/>
              </a:lnSpc>
            </a:pPr>
            <a:r>
              <a:rPr lang="en-US" sz="5935">
                <a:solidFill>
                  <a:srgbClr val="FFFFFF"/>
                </a:solidFill>
                <a:latin typeface="Open Sans Bold"/>
              </a:rPr>
              <a:t>01</a:t>
            </a:r>
          </a:p>
        </p:txBody>
      </p:sp>
      <p:sp>
        <p:nvSpPr>
          <p:cNvPr name="TextBox 46" id="46"/>
          <p:cNvSpPr txBox="true"/>
          <p:nvPr/>
        </p:nvSpPr>
        <p:spPr>
          <a:xfrm rot="0">
            <a:off x="14606500" y="1159790"/>
            <a:ext cx="1490397" cy="988238"/>
          </a:xfrm>
          <a:prstGeom prst="rect">
            <a:avLst/>
          </a:prstGeom>
        </p:spPr>
        <p:txBody>
          <a:bodyPr anchor="t" rtlCol="false" tIns="0" lIns="0" bIns="0" rIns="0">
            <a:spAutoFit/>
          </a:bodyPr>
          <a:lstStyle/>
          <a:p>
            <a:pPr algn="ctr">
              <a:lnSpc>
                <a:spcPts val="8039"/>
              </a:lnSpc>
            </a:pPr>
            <a:r>
              <a:rPr lang="en-US" sz="5742">
                <a:solidFill>
                  <a:srgbClr val="FFFFFF"/>
                </a:solidFill>
                <a:latin typeface="Open Sans Bold"/>
              </a:rPr>
              <a:t>02</a:t>
            </a:r>
          </a:p>
        </p:txBody>
      </p:sp>
      <p:sp>
        <p:nvSpPr>
          <p:cNvPr name="TextBox 47" id="47"/>
          <p:cNvSpPr txBox="true"/>
          <p:nvPr/>
        </p:nvSpPr>
        <p:spPr>
          <a:xfrm rot="0">
            <a:off x="11339294" y="2258768"/>
            <a:ext cx="1529801" cy="1011344"/>
          </a:xfrm>
          <a:prstGeom prst="rect">
            <a:avLst/>
          </a:prstGeom>
        </p:spPr>
        <p:txBody>
          <a:bodyPr anchor="t" rtlCol="false" tIns="0" lIns="0" bIns="0" rIns="0">
            <a:spAutoFit/>
          </a:bodyPr>
          <a:lstStyle/>
          <a:p>
            <a:pPr algn="ctr">
              <a:lnSpc>
                <a:spcPts val="8252"/>
              </a:lnSpc>
            </a:pPr>
            <a:r>
              <a:rPr lang="en-US" sz="5894">
                <a:solidFill>
                  <a:srgbClr val="FFFFFF"/>
                </a:solidFill>
                <a:latin typeface="Open Sans Bold"/>
              </a:rPr>
              <a:t>03</a:t>
            </a:r>
          </a:p>
        </p:txBody>
      </p:sp>
      <p:sp>
        <p:nvSpPr>
          <p:cNvPr name="TextBox 48" id="48"/>
          <p:cNvSpPr txBox="true"/>
          <p:nvPr/>
        </p:nvSpPr>
        <p:spPr>
          <a:xfrm rot="0">
            <a:off x="14594286" y="3525416"/>
            <a:ext cx="1547000" cy="1021429"/>
          </a:xfrm>
          <a:prstGeom prst="rect">
            <a:avLst/>
          </a:prstGeom>
        </p:spPr>
        <p:txBody>
          <a:bodyPr anchor="t" rtlCol="false" tIns="0" lIns="0" bIns="0" rIns="0">
            <a:spAutoFit/>
          </a:bodyPr>
          <a:lstStyle/>
          <a:p>
            <a:pPr algn="ctr">
              <a:lnSpc>
                <a:spcPts val="8344"/>
              </a:lnSpc>
            </a:pPr>
            <a:r>
              <a:rPr lang="en-US" sz="5960">
                <a:solidFill>
                  <a:srgbClr val="FFFFFF"/>
                </a:solidFill>
                <a:latin typeface="Open Sans Bold"/>
              </a:rPr>
              <a:t>04</a:t>
            </a:r>
          </a:p>
        </p:txBody>
      </p:sp>
      <p:sp>
        <p:nvSpPr>
          <p:cNvPr name="TextBox 49" id="49"/>
          <p:cNvSpPr txBox="true"/>
          <p:nvPr/>
        </p:nvSpPr>
        <p:spPr>
          <a:xfrm rot="0">
            <a:off x="1295046" y="-72004"/>
            <a:ext cx="6913446" cy="1075716"/>
          </a:xfrm>
          <a:prstGeom prst="rect">
            <a:avLst/>
          </a:prstGeom>
        </p:spPr>
        <p:txBody>
          <a:bodyPr anchor="t" rtlCol="false" tIns="0" lIns="0" bIns="0" rIns="0">
            <a:spAutoFit/>
          </a:bodyPr>
          <a:lstStyle/>
          <a:p>
            <a:pPr>
              <a:lnSpc>
                <a:spcPts val="8381"/>
              </a:lnSpc>
            </a:pPr>
            <a:r>
              <a:rPr lang="en-US" sz="5986">
                <a:solidFill>
                  <a:srgbClr val="5062C6"/>
                </a:solidFill>
                <a:latin typeface="Poppins Ultra-Bold"/>
              </a:rPr>
              <a:t>Outline</a:t>
            </a:r>
          </a:p>
        </p:txBody>
      </p:sp>
      <p:sp>
        <p:nvSpPr>
          <p:cNvPr name="TextBox 50" id="50"/>
          <p:cNvSpPr txBox="true"/>
          <p:nvPr/>
        </p:nvSpPr>
        <p:spPr>
          <a:xfrm rot="0">
            <a:off x="2662720" y="1372841"/>
            <a:ext cx="6481280" cy="701675"/>
          </a:xfrm>
          <a:prstGeom prst="rect">
            <a:avLst/>
          </a:prstGeom>
        </p:spPr>
        <p:txBody>
          <a:bodyPr anchor="t" rtlCol="false" tIns="0" lIns="0" bIns="0" rIns="0">
            <a:spAutoFit/>
          </a:bodyPr>
          <a:lstStyle/>
          <a:p>
            <a:pPr algn="just">
              <a:lnSpc>
                <a:spcPts val="2800"/>
              </a:lnSpc>
            </a:pPr>
            <a:r>
              <a:rPr lang="en-US" sz="2000">
                <a:solidFill>
                  <a:srgbClr val="16948A"/>
                </a:solidFill>
                <a:latin typeface="Open Sans Bold"/>
              </a:rPr>
              <a:t>The isolated effect of AGE on the risk of severe COVID-19 and Breast Cancer  outcomes</a:t>
            </a:r>
          </a:p>
        </p:txBody>
      </p:sp>
      <p:sp>
        <p:nvSpPr>
          <p:cNvPr name="TextBox 51" id="51"/>
          <p:cNvSpPr txBox="true"/>
          <p:nvPr/>
        </p:nvSpPr>
        <p:spPr>
          <a:xfrm rot="0">
            <a:off x="2662720" y="5581092"/>
            <a:ext cx="6477812" cy="701675"/>
          </a:xfrm>
          <a:prstGeom prst="rect">
            <a:avLst/>
          </a:prstGeom>
        </p:spPr>
        <p:txBody>
          <a:bodyPr anchor="t" rtlCol="false" tIns="0" lIns="0" bIns="0" rIns="0">
            <a:spAutoFit/>
          </a:bodyPr>
          <a:lstStyle/>
          <a:p>
            <a:pPr algn="just">
              <a:lnSpc>
                <a:spcPts val="2800"/>
              </a:lnSpc>
            </a:pPr>
            <a:r>
              <a:rPr lang="en-US" sz="2000">
                <a:solidFill>
                  <a:srgbClr val="16948A"/>
                </a:solidFill>
                <a:latin typeface="Open Sans Bold"/>
              </a:rPr>
              <a:t>The Intersection of Race/Ethnicity, COVID-19, and Breast Cancer</a:t>
            </a:r>
          </a:p>
        </p:txBody>
      </p:sp>
      <p:sp>
        <p:nvSpPr>
          <p:cNvPr name="TextBox 52" id="52"/>
          <p:cNvSpPr txBox="true"/>
          <p:nvPr/>
        </p:nvSpPr>
        <p:spPr>
          <a:xfrm rot="0">
            <a:off x="2662720" y="4665986"/>
            <a:ext cx="6880529" cy="349250"/>
          </a:xfrm>
          <a:prstGeom prst="rect">
            <a:avLst/>
          </a:prstGeom>
        </p:spPr>
        <p:txBody>
          <a:bodyPr anchor="t" rtlCol="false" tIns="0" lIns="0" bIns="0" rIns="0">
            <a:spAutoFit/>
          </a:bodyPr>
          <a:lstStyle/>
          <a:p>
            <a:pPr algn="just">
              <a:lnSpc>
                <a:spcPts val="2800"/>
              </a:lnSpc>
            </a:pPr>
            <a:r>
              <a:rPr lang="en-US" sz="2000">
                <a:solidFill>
                  <a:srgbClr val="568CCD"/>
                </a:solidFill>
                <a:latin typeface="Open Sans Bold"/>
              </a:rPr>
              <a:t>Effect of Obesity and Age on Covid with Breast Cancer</a:t>
            </a:r>
          </a:p>
        </p:txBody>
      </p:sp>
      <p:sp>
        <p:nvSpPr>
          <p:cNvPr name="TextBox 53" id="53"/>
          <p:cNvSpPr txBox="true"/>
          <p:nvPr/>
        </p:nvSpPr>
        <p:spPr>
          <a:xfrm rot="0">
            <a:off x="2662720" y="6773628"/>
            <a:ext cx="6478125" cy="349250"/>
          </a:xfrm>
          <a:prstGeom prst="rect">
            <a:avLst/>
          </a:prstGeom>
        </p:spPr>
        <p:txBody>
          <a:bodyPr anchor="t" rtlCol="false" tIns="0" lIns="0" bIns="0" rIns="0">
            <a:spAutoFit/>
          </a:bodyPr>
          <a:lstStyle/>
          <a:p>
            <a:pPr algn="just">
              <a:lnSpc>
                <a:spcPts val="2800"/>
              </a:lnSpc>
            </a:pPr>
            <a:r>
              <a:rPr lang="en-US" sz="2000">
                <a:solidFill>
                  <a:srgbClr val="568CCD"/>
                </a:solidFill>
                <a:latin typeface="Open Sans Bold"/>
              </a:rPr>
              <a:t>Area of residence and severity of Covid-19 </a:t>
            </a:r>
          </a:p>
        </p:txBody>
      </p:sp>
      <p:sp>
        <p:nvSpPr>
          <p:cNvPr name="TextBox 54" id="54"/>
          <p:cNvSpPr txBox="true"/>
          <p:nvPr/>
        </p:nvSpPr>
        <p:spPr>
          <a:xfrm rot="0">
            <a:off x="14688948" y="5725690"/>
            <a:ext cx="1553811" cy="1025423"/>
          </a:xfrm>
          <a:prstGeom prst="rect">
            <a:avLst/>
          </a:prstGeom>
        </p:spPr>
        <p:txBody>
          <a:bodyPr anchor="t" rtlCol="false" tIns="0" lIns="0" bIns="0" rIns="0">
            <a:spAutoFit/>
          </a:bodyPr>
          <a:lstStyle/>
          <a:p>
            <a:pPr algn="ctr">
              <a:lnSpc>
                <a:spcPts val="8381"/>
              </a:lnSpc>
            </a:pPr>
            <a:r>
              <a:rPr lang="en-US" sz="5986">
                <a:solidFill>
                  <a:srgbClr val="FFFFFF"/>
                </a:solidFill>
                <a:latin typeface="Open Sans Bold"/>
              </a:rPr>
              <a:t>06</a:t>
            </a:r>
          </a:p>
        </p:txBody>
      </p:sp>
      <p:sp>
        <p:nvSpPr>
          <p:cNvPr name="TextBox 55" id="55"/>
          <p:cNvSpPr txBox="true"/>
          <p:nvPr/>
        </p:nvSpPr>
        <p:spPr>
          <a:xfrm rot="0">
            <a:off x="2662720" y="7789952"/>
            <a:ext cx="6104587" cy="349250"/>
          </a:xfrm>
          <a:prstGeom prst="rect">
            <a:avLst/>
          </a:prstGeom>
        </p:spPr>
        <p:txBody>
          <a:bodyPr anchor="t" rtlCol="false" tIns="0" lIns="0" bIns="0" rIns="0">
            <a:spAutoFit/>
          </a:bodyPr>
          <a:lstStyle/>
          <a:p>
            <a:pPr algn="just">
              <a:lnSpc>
                <a:spcPts val="2800"/>
              </a:lnSpc>
            </a:pPr>
            <a:r>
              <a:rPr lang="en-US" sz="2000">
                <a:solidFill>
                  <a:srgbClr val="16948A"/>
                </a:solidFill>
                <a:latin typeface="Open Sans Bold"/>
              </a:rPr>
              <a:t>Timing and Type of Breast Cancer Treatment</a:t>
            </a:r>
          </a:p>
        </p:txBody>
      </p:sp>
      <p:sp>
        <p:nvSpPr>
          <p:cNvPr name="TextBox 56" id="56"/>
          <p:cNvSpPr txBox="true"/>
          <p:nvPr/>
        </p:nvSpPr>
        <p:spPr>
          <a:xfrm rot="0">
            <a:off x="2662720" y="2399871"/>
            <a:ext cx="7285745" cy="701675"/>
          </a:xfrm>
          <a:prstGeom prst="rect">
            <a:avLst/>
          </a:prstGeom>
        </p:spPr>
        <p:txBody>
          <a:bodyPr anchor="t" rtlCol="false" tIns="0" lIns="0" bIns="0" rIns="0">
            <a:spAutoFit/>
          </a:bodyPr>
          <a:lstStyle/>
          <a:p>
            <a:pPr algn="just">
              <a:lnSpc>
                <a:spcPts val="2800"/>
              </a:lnSpc>
            </a:pPr>
            <a:r>
              <a:rPr lang="en-US" sz="2000">
                <a:solidFill>
                  <a:srgbClr val="568CCD"/>
                </a:solidFill>
                <a:latin typeface="Open Sans Bold"/>
              </a:rPr>
              <a:t>Influence of Smoking on the Severity of COVID-19 in Individuals with Breast Cancer.</a:t>
            </a:r>
          </a:p>
        </p:txBody>
      </p:sp>
      <p:sp>
        <p:nvSpPr>
          <p:cNvPr name="TextBox 57" id="57"/>
          <p:cNvSpPr txBox="true"/>
          <p:nvPr/>
        </p:nvSpPr>
        <p:spPr>
          <a:xfrm rot="0">
            <a:off x="2662720" y="3478160"/>
            <a:ext cx="8414368" cy="701675"/>
          </a:xfrm>
          <a:prstGeom prst="rect">
            <a:avLst/>
          </a:prstGeom>
        </p:spPr>
        <p:txBody>
          <a:bodyPr anchor="t" rtlCol="false" tIns="0" lIns="0" bIns="0" rIns="0">
            <a:spAutoFit/>
          </a:bodyPr>
          <a:lstStyle/>
          <a:p>
            <a:pPr algn="just">
              <a:lnSpc>
                <a:spcPts val="2800"/>
              </a:lnSpc>
            </a:pPr>
            <a:r>
              <a:rPr lang="en-US" sz="2000">
                <a:solidFill>
                  <a:srgbClr val="16948A"/>
                </a:solidFill>
                <a:latin typeface="Open Sans Bold"/>
              </a:rPr>
              <a:t>The Relationship Between Smoking, Breast Cancer (BC) Status, and COVID Incidence Across Different Racial Groups</a:t>
            </a:r>
          </a:p>
        </p:txBody>
      </p:sp>
      <p:grpSp>
        <p:nvGrpSpPr>
          <p:cNvPr name="Group 58" id="58"/>
          <p:cNvGrpSpPr/>
          <p:nvPr/>
        </p:nvGrpSpPr>
        <p:grpSpPr>
          <a:xfrm rot="0">
            <a:off x="1556704" y="8587651"/>
            <a:ext cx="961587" cy="826364"/>
            <a:chOff x="0" y="0"/>
            <a:chExt cx="812800" cy="698500"/>
          </a:xfrm>
        </p:grpSpPr>
        <p:sp>
          <p:nvSpPr>
            <p:cNvPr name="Freeform 59" id="5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8CCD"/>
            </a:solidFill>
          </p:spPr>
        </p:sp>
        <p:sp>
          <p:nvSpPr>
            <p:cNvPr name="TextBox 60" id="60"/>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08</a:t>
              </a:r>
            </a:p>
          </p:txBody>
        </p:sp>
      </p:grpSp>
      <p:sp>
        <p:nvSpPr>
          <p:cNvPr name="TextBox 61" id="61"/>
          <p:cNvSpPr txBox="true"/>
          <p:nvPr/>
        </p:nvSpPr>
        <p:spPr>
          <a:xfrm rot="0">
            <a:off x="2662720" y="8805952"/>
            <a:ext cx="6104587" cy="349250"/>
          </a:xfrm>
          <a:prstGeom prst="rect">
            <a:avLst/>
          </a:prstGeom>
        </p:spPr>
        <p:txBody>
          <a:bodyPr anchor="t" rtlCol="false" tIns="0" lIns="0" bIns="0" rIns="0">
            <a:spAutoFit/>
          </a:bodyPr>
          <a:lstStyle/>
          <a:p>
            <a:pPr algn="just">
              <a:lnSpc>
                <a:spcPts val="2800"/>
              </a:lnSpc>
            </a:pPr>
            <a:r>
              <a:rPr lang="en-US" sz="2000">
                <a:solidFill>
                  <a:srgbClr val="568CCD"/>
                </a:solidFill>
                <a:latin typeface="Open Sans Bold"/>
              </a:rPr>
              <a:t>API</a:t>
            </a:r>
          </a:p>
        </p:txBody>
      </p:sp>
      <p:grpSp>
        <p:nvGrpSpPr>
          <p:cNvPr name="Group 62" id="62"/>
          <p:cNvGrpSpPr/>
          <p:nvPr/>
        </p:nvGrpSpPr>
        <p:grpSpPr>
          <a:xfrm rot="0">
            <a:off x="1572291" y="7581905"/>
            <a:ext cx="946000" cy="812969"/>
            <a:chOff x="0" y="0"/>
            <a:chExt cx="812800" cy="698500"/>
          </a:xfrm>
        </p:grpSpPr>
        <p:sp>
          <p:nvSpPr>
            <p:cNvPr name="Freeform 63" id="6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16948A"/>
            </a:solidFill>
          </p:spPr>
        </p:sp>
        <p:sp>
          <p:nvSpPr>
            <p:cNvPr name="TextBox 64" id="64"/>
            <p:cNvSpPr txBox="true"/>
            <p:nvPr/>
          </p:nvSpPr>
          <p:spPr>
            <a:xfrm>
              <a:off x="114300" y="-57150"/>
              <a:ext cx="584200" cy="755650"/>
            </a:xfrm>
            <a:prstGeom prst="rect">
              <a:avLst/>
            </a:prstGeom>
          </p:spPr>
          <p:txBody>
            <a:bodyPr anchor="ctr" rtlCol="false" tIns="50800" lIns="50800" bIns="50800" rIns="50800"/>
            <a:lstStyle/>
            <a:p>
              <a:pPr algn="ctr">
                <a:lnSpc>
                  <a:spcPts val="4479"/>
                </a:lnSpc>
              </a:pPr>
              <a:r>
                <a:rPr lang="en-US" sz="3199" spc="163">
                  <a:solidFill>
                    <a:srgbClr val="FFFFFF"/>
                  </a:solidFill>
                  <a:latin typeface="Open Sans Bold"/>
                </a:rPr>
                <a:t>07</a:t>
              </a:r>
            </a:p>
          </p:txBody>
        </p:sp>
      </p:grpSp>
      <p:grpSp>
        <p:nvGrpSpPr>
          <p:cNvPr name="Group 65" id="65"/>
          <p:cNvGrpSpPr/>
          <p:nvPr/>
        </p:nvGrpSpPr>
        <p:grpSpPr>
          <a:xfrm rot="0">
            <a:off x="11266200" y="6560762"/>
            <a:ext cx="1676858" cy="1453155"/>
            <a:chOff x="0" y="0"/>
            <a:chExt cx="2622960" cy="2273040"/>
          </a:xfrm>
        </p:grpSpPr>
        <p:sp>
          <p:nvSpPr>
            <p:cNvPr name="Freeform 66" id="66"/>
            <p:cNvSpPr/>
            <p:nvPr/>
          </p:nvSpPr>
          <p:spPr>
            <a:xfrm flipH="false" flipV="false" rot="0">
              <a:off x="0" y="0"/>
              <a:ext cx="2622931" cy="2273046"/>
            </a:xfrm>
            <a:custGeom>
              <a:avLst/>
              <a:gdLst/>
              <a:ahLst/>
              <a:cxnLst/>
              <a:rect r="r" b="b" t="t" l="l"/>
              <a:pathLst>
                <a:path h="2273046" w="2622931">
                  <a:moveTo>
                    <a:pt x="1966595" y="0"/>
                  </a:moveTo>
                  <a:lnTo>
                    <a:pt x="656336" y="0"/>
                  </a:lnTo>
                  <a:lnTo>
                    <a:pt x="0" y="1135380"/>
                  </a:lnTo>
                  <a:lnTo>
                    <a:pt x="656336" y="2273046"/>
                  </a:lnTo>
                  <a:lnTo>
                    <a:pt x="1966595" y="2273046"/>
                  </a:lnTo>
                  <a:lnTo>
                    <a:pt x="2622931" y="1135380"/>
                  </a:lnTo>
                  <a:lnTo>
                    <a:pt x="1966595" y="0"/>
                  </a:lnTo>
                  <a:close/>
                </a:path>
              </a:pathLst>
            </a:custGeom>
            <a:solidFill>
              <a:srgbClr val="16948A"/>
            </a:solidFill>
          </p:spPr>
        </p:sp>
      </p:grpSp>
      <p:sp>
        <p:nvSpPr>
          <p:cNvPr name="TextBox 67" id="67"/>
          <p:cNvSpPr txBox="true"/>
          <p:nvPr/>
        </p:nvSpPr>
        <p:spPr>
          <a:xfrm rot="0">
            <a:off x="11303181" y="6712612"/>
            <a:ext cx="1602896" cy="1044680"/>
          </a:xfrm>
          <a:prstGeom prst="rect">
            <a:avLst/>
          </a:prstGeom>
        </p:spPr>
        <p:txBody>
          <a:bodyPr anchor="t" rtlCol="false" tIns="0" lIns="0" bIns="0" rIns="0">
            <a:spAutoFit/>
          </a:bodyPr>
          <a:lstStyle/>
          <a:p>
            <a:pPr algn="ctr">
              <a:lnSpc>
                <a:spcPts val="8646"/>
              </a:lnSpc>
            </a:pPr>
            <a:r>
              <a:rPr lang="en-US" sz="6175">
                <a:solidFill>
                  <a:srgbClr val="FFFFFF"/>
                </a:solidFill>
                <a:latin typeface="Open Sans Bold"/>
              </a:rPr>
              <a:t>07</a:t>
            </a:r>
          </a:p>
        </p:txBody>
      </p:sp>
      <p:grpSp>
        <p:nvGrpSpPr>
          <p:cNvPr name="Group 68" id="68"/>
          <p:cNvGrpSpPr/>
          <p:nvPr/>
        </p:nvGrpSpPr>
        <p:grpSpPr>
          <a:xfrm rot="0">
            <a:off x="14541132" y="7725272"/>
            <a:ext cx="1717563" cy="1484785"/>
            <a:chOff x="0" y="0"/>
            <a:chExt cx="2624400" cy="2268720"/>
          </a:xfrm>
        </p:grpSpPr>
        <p:sp>
          <p:nvSpPr>
            <p:cNvPr name="Freeform 69" id="69"/>
            <p:cNvSpPr/>
            <p:nvPr/>
          </p:nvSpPr>
          <p:spPr>
            <a:xfrm flipH="false" flipV="false" rot="0">
              <a:off x="0" y="0"/>
              <a:ext cx="2624455" cy="2268728"/>
            </a:xfrm>
            <a:custGeom>
              <a:avLst/>
              <a:gdLst/>
              <a:ahLst/>
              <a:cxnLst/>
              <a:rect r="r" b="b" t="t" l="l"/>
              <a:pathLst>
                <a:path h="2268728" w="2624455">
                  <a:moveTo>
                    <a:pt x="1967738" y="0"/>
                  </a:moveTo>
                  <a:lnTo>
                    <a:pt x="656717" y="0"/>
                  </a:lnTo>
                  <a:lnTo>
                    <a:pt x="0" y="1134364"/>
                  </a:lnTo>
                  <a:lnTo>
                    <a:pt x="656717" y="2268728"/>
                  </a:lnTo>
                  <a:lnTo>
                    <a:pt x="1967738" y="2268728"/>
                  </a:lnTo>
                  <a:lnTo>
                    <a:pt x="2624455" y="1134364"/>
                  </a:lnTo>
                  <a:lnTo>
                    <a:pt x="1967738" y="0"/>
                  </a:lnTo>
                  <a:close/>
                </a:path>
              </a:pathLst>
            </a:custGeom>
            <a:solidFill>
              <a:srgbClr val="568CCD"/>
            </a:solidFill>
          </p:spPr>
        </p:sp>
      </p:grpSp>
      <p:sp>
        <p:nvSpPr>
          <p:cNvPr name="TextBox 70" id="70"/>
          <p:cNvSpPr txBox="true"/>
          <p:nvPr/>
        </p:nvSpPr>
        <p:spPr>
          <a:xfrm rot="0">
            <a:off x="14685654" y="8001833"/>
            <a:ext cx="1455633" cy="967853"/>
          </a:xfrm>
          <a:prstGeom prst="rect">
            <a:avLst/>
          </a:prstGeom>
        </p:spPr>
        <p:txBody>
          <a:bodyPr anchor="t" rtlCol="false" tIns="0" lIns="0" bIns="0" rIns="0">
            <a:spAutoFit/>
          </a:bodyPr>
          <a:lstStyle/>
          <a:p>
            <a:pPr algn="ctr">
              <a:lnSpc>
                <a:spcPts val="7852"/>
              </a:lnSpc>
            </a:pPr>
            <a:r>
              <a:rPr lang="en-US" sz="5608">
                <a:solidFill>
                  <a:srgbClr val="FFFFFF"/>
                </a:solidFill>
                <a:latin typeface="Open Sans Bold"/>
              </a:rPr>
              <a:t>08</a:t>
            </a:r>
          </a:p>
        </p:txBody>
      </p:sp>
      <p:grpSp>
        <p:nvGrpSpPr>
          <p:cNvPr name="Group 71" id="71"/>
          <p:cNvGrpSpPr/>
          <p:nvPr/>
        </p:nvGrpSpPr>
        <p:grpSpPr>
          <a:xfrm rot="0">
            <a:off x="12623309" y="7574719"/>
            <a:ext cx="1219912" cy="1683581"/>
            <a:chOff x="0" y="0"/>
            <a:chExt cx="1699200" cy="2345040"/>
          </a:xfrm>
        </p:grpSpPr>
        <p:sp>
          <p:nvSpPr>
            <p:cNvPr name="Freeform 72" id="72"/>
            <p:cNvSpPr/>
            <p:nvPr/>
          </p:nvSpPr>
          <p:spPr>
            <a:xfrm flipH="false" flipV="false" rot="0">
              <a:off x="0" y="0"/>
              <a:ext cx="1699260" cy="2344928"/>
            </a:xfrm>
            <a:custGeom>
              <a:avLst/>
              <a:gdLst/>
              <a:ahLst/>
              <a:cxnLst/>
              <a:rect r="r" b="b" t="t" l="l"/>
              <a:pathLst>
                <a:path h="2344928" w="1699260">
                  <a:moveTo>
                    <a:pt x="1699260" y="1117219"/>
                  </a:moveTo>
                  <a:lnTo>
                    <a:pt x="1699260" y="2059051"/>
                  </a:lnTo>
                  <a:lnTo>
                    <a:pt x="1581531" y="2119122"/>
                  </a:lnTo>
                  <a:cubicBezTo>
                    <a:pt x="1490218" y="2167128"/>
                    <a:pt x="1410843" y="2248916"/>
                    <a:pt x="1353185" y="2344928"/>
                  </a:cubicBezTo>
                  <a:lnTo>
                    <a:pt x="1353185" y="1117219"/>
                  </a:lnTo>
                  <a:cubicBezTo>
                    <a:pt x="1353185" y="1064387"/>
                    <a:pt x="1307465" y="961009"/>
                    <a:pt x="1264285" y="934593"/>
                  </a:cubicBezTo>
                  <a:lnTo>
                    <a:pt x="0" y="290703"/>
                  </a:lnTo>
                  <a:cubicBezTo>
                    <a:pt x="86487" y="211455"/>
                    <a:pt x="151384" y="112903"/>
                    <a:pt x="189865" y="0"/>
                  </a:cubicBezTo>
                  <a:lnTo>
                    <a:pt x="1420368" y="629539"/>
                  </a:lnTo>
                  <a:cubicBezTo>
                    <a:pt x="1574165" y="703961"/>
                    <a:pt x="1699133" y="925068"/>
                    <a:pt x="1699133" y="1117346"/>
                  </a:cubicBezTo>
                  <a:close/>
                </a:path>
              </a:pathLst>
            </a:custGeom>
            <a:solidFill>
              <a:srgbClr val="16948A"/>
            </a:solidFill>
          </p:spPr>
        </p:sp>
      </p:grpSp>
      <p:grpSp>
        <p:nvGrpSpPr>
          <p:cNvPr name="Group 73" id="73"/>
          <p:cNvGrpSpPr/>
          <p:nvPr/>
        </p:nvGrpSpPr>
        <p:grpSpPr>
          <a:xfrm rot="0">
            <a:off x="13616563" y="8676369"/>
            <a:ext cx="1229812" cy="1491186"/>
            <a:chOff x="0" y="0"/>
            <a:chExt cx="1700640" cy="2062080"/>
          </a:xfrm>
        </p:grpSpPr>
        <p:sp>
          <p:nvSpPr>
            <p:cNvPr name="Freeform 74" id="74"/>
            <p:cNvSpPr/>
            <p:nvPr/>
          </p:nvSpPr>
          <p:spPr>
            <a:xfrm flipH="false" flipV="false" rot="0">
              <a:off x="0" y="0"/>
              <a:ext cx="1700657" cy="2061972"/>
            </a:xfrm>
            <a:custGeom>
              <a:avLst/>
              <a:gdLst/>
              <a:ahLst/>
              <a:cxnLst/>
              <a:rect r="r" b="b" t="t" l="l"/>
              <a:pathLst>
                <a:path h="2061972" w="1700657">
                  <a:moveTo>
                    <a:pt x="1700657" y="293243"/>
                  </a:moveTo>
                  <a:lnTo>
                    <a:pt x="435356" y="937260"/>
                  </a:lnTo>
                  <a:cubicBezTo>
                    <a:pt x="392049" y="963676"/>
                    <a:pt x="346329" y="1067054"/>
                    <a:pt x="346329" y="1119886"/>
                  </a:cubicBezTo>
                  <a:lnTo>
                    <a:pt x="346329" y="2061972"/>
                  </a:lnTo>
                  <a:cubicBezTo>
                    <a:pt x="288544" y="1965833"/>
                    <a:pt x="209169" y="1881759"/>
                    <a:pt x="117856" y="1836039"/>
                  </a:cubicBezTo>
                  <a:lnTo>
                    <a:pt x="0" y="1776095"/>
                  </a:lnTo>
                  <a:lnTo>
                    <a:pt x="0" y="1120013"/>
                  </a:lnTo>
                  <a:cubicBezTo>
                    <a:pt x="0" y="927735"/>
                    <a:pt x="125095" y="706628"/>
                    <a:pt x="276606" y="629666"/>
                  </a:cubicBezTo>
                  <a:lnTo>
                    <a:pt x="1508252" y="0"/>
                  </a:lnTo>
                  <a:cubicBezTo>
                    <a:pt x="1549146" y="115316"/>
                    <a:pt x="1616456" y="213868"/>
                    <a:pt x="1700657" y="293243"/>
                  </a:cubicBezTo>
                  <a:close/>
                </a:path>
              </a:pathLst>
            </a:custGeom>
            <a:solidFill>
              <a:srgbClr val="568CCD"/>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85" t="-58433" r="-9465" b="-47483"/>
            </a:stretch>
          </a:blipFill>
        </p:spPr>
      </p:sp>
      <p:sp>
        <p:nvSpPr>
          <p:cNvPr name="Freeform 3" id="3"/>
          <p:cNvSpPr/>
          <p:nvPr/>
        </p:nvSpPr>
        <p:spPr>
          <a:xfrm flipH="false" flipV="false" rot="0">
            <a:off x="-2435023" y="7493109"/>
            <a:ext cx="5498019" cy="4480885"/>
          </a:xfrm>
          <a:custGeom>
            <a:avLst/>
            <a:gdLst/>
            <a:ahLst/>
            <a:cxnLst/>
            <a:rect r="r" b="b" t="t" l="l"/>
            <a:pathLst>
              <a:path h="4480885" w="5498019">
                <a:moveTo>
                  <a:pt x="0" y="0"/>
                </a:moveTo>
                <a:lnTo>
                  <a:pt x="5498018" y="0"/>
                </a:lnTo>
                <a:lnTo>
                  <a:pt x="5498018" y="4480885"/>
                </a:lnTo>
                <a:lnTo>
                  <a:pt x="0" y="4480885"/>
                </a:lnTo>
                <a:lnTo>
                  <a:pt x="0" y="0"/>
                </a:lnTo>
                <a:close/>
              </a:path>
            </a:pathLst>
          </a:custGeom>
          <a:blipFill>
            <a:blip r:embed="rId3"/>
            <a:stretch>
              <a:fillRect l="0" t="0" r="0" b="0"/>
            </a:stretch>
          </a:blipFill>
        </p:spPr>
      </p:sp>
      <p:sp>
        <p:nvSpPr>
          <p:cNvPr name="Freeform 4" id="4"/>
          <p:cNvSpPr/>
          <p:nvPr/>
        </p:nvSpPr>
        <p:spPr>
          <a:xfrm flipH="false" flipV="false" rot="8009335">
            <a:off x="12764065" y="7028922"/>
            <a:ext cx="2802635" cy="928373"/>
          </a:xfrm>
          <a:custGeom>
            <a:avLst/>
            <a:gdLst/>
            <a:ahLst/>
            <a:cxnLst/>
            <a:rect r="r" b="b" t="t" l="l"/>
            <a:pathLst>
              <a:path h="928373" w="2802635">
                <a:moveTo>
                  <a:pt x="0" y="0"/>
                </a:moveTo>
                <a:lnTo>
                  <a:pt x="2802635" y="0"/>
                </a:lnTo>
                <a:lnTo>
                  <a:pt x="2802635" y="928373"/>
                </a:lnTo>
                <a:lnTo>
                  <a:pt x="0" y="928373"/>
                </a:lnTo>
                <a:lnTo>
                  <a:pt x="0" y="0"/>
                </a:lnTo>
                <a:close/>
              </a:path>
            </a:pathLst>
          </a:custGeom>
          <a:blipFill>
            <a:blip r:embed="rId4"/>
            <a:stretch>
              <a:fillRect l="0" t="0" r="0" b="0"/>
            </a:stretch>
          </a:blipFill>
        </p:spPr>
      </p:sp>
      <p:sp>
        <p:nvSpPr>
          <p:cNvPr name="Freeform 5" id="5"/>
          <p:cNvSpPr/>
          <p:nvPr/>
        </p:nvSpPr>
        <p:spPr>
          <a:xfrm flipH="false" flipV="false" rot="0">
            <a:off x="4722660" y="469855"/>
            <a:ext cx="8842680" cy="9347289"/>
          </a:xfrm>
          <a:custGeom>
            <a:avLst/>
            <a:gdLst/>
            <a:ahLst/>
            <a:cxnLst/>
            <a:rect r="r" b="b" t="t" l="l"/>
            <a:pathLst>
              <a:path h="9347289" w="8842680">
                <a:moveTo>
                  <a:pt x="0" y="0"/>
                </a:moveTo>
                <a:lnTo>
                  <a:pt x="8842680" y="0"/>
                </a:lnTo>
                <a:lnTo>
                  <a:pt x="8842680" y="9347290"/>
                </a:lnTo>
                <a:lnTo>
                  <a:pt x="0" y="9347290"/>
                </a:lnTo>
                <a:lnTo>
                  <a:pt x="0" y="0"/>
                </a:lnTo>
                <a:close/>
              </a:path>
            </a:pathLst>
          </a:custGeom>
          <a:blipFill>
            <a:blip r:embed="rId5"/>
            <a:stretch>
              <a:fillRect l="0" t="0" r="0" b="0"/>
            </a:stretch>
          </a:blipFill>
        </p:spPr>
      </p:sp>
      <p:sp>
        <p:nvSpPr>
          <p:cNvPr name="TextBox 6" id="6"/>
          <p:cNvSpPr txBox="true"/>
          <p:nvPr/>
        </p:nvSpPr>
        <p:spPr>
          <a:xfrm rot="0">
            <a:off x="2193039" y="2141289"/>
            <a:ext cx="13901922" cy="7214098"/>
          </a:xfrm>
          <a:prstGeom prst="rect">
            <a:avLst/>
          </a:prstGeom>
        </p:spPr>
        <p:txBody>
          <a:bodyPr anchor="t" rtlCol="false" tIns="0" lIns="0" bIns="0" rIns="0">
            <a:spAutoFit/>
          </a:bodyPr>
          <a:lstStyle/>
          <a:p>
            <a:pPr algn="ctr">
              <a:lnSpc>
                <a:spcPts val="11347"/>
              </a:lnSpc>
            </a:pPr>
            <a:r>
              <a:rPr lang="en-US" sz="8105" spc="186">
                <a:solidFill>
                  <a:srgbClr val="F4F4F4"/>
                </a:solidFill>
                <a:latin typeface="Poppins Ultra-Bold"/>
              </a:rPr>
              <a:t>THE ISOLATED EFFECT OF AGE ON THE RISK OF SEVERE COVID-19 AND BREAST CANCER OUTCOMES</a:t>
            </a:r>
          </a:p>
        </p:txBody>
      </p:sp>
      <p:sp>
        <p:nvSpPr>
          <p:cNvPr name="Freeform 7" id="7"/>
          <p:cNvSpPr/>
          <p:nvPr/>
        </p:nvSpPr>
        <p:spPr>
          <a:xfrm flipH="false" flipV="false" rot="0">
            <a:off x="14971789" y="-1629316"/>
            <a:ext cx="5498019" cy="4480885"/>
          </a:xfrm>
          <a:custGeom>
            <a:avLst/>
            <a:gdLst/>
            <a:ahLst/>
            <a:cxnLst/>
            <a:rect r="r" b="b" t="t" l="l"/>
            <a:pathLst>
              <a:path h="4480885" w="5498019">
                <a:moveTo>
                  <a:pt x="0" y="0"/>
                </a:moveTo>
                <a:lnTo>
                  <a:pt x="5498019" y="0"/>
                </a:lnTo>
                <a:lnTo>
                  <a:pt x="5498019" y="4480885"/>
                </a:lnTo>
                <a:lnTo>
                  <a:pt x="0" y="4480885"/>
                </a:lnTo>
                <a:lnTo>
                  <a:pt x="0" y="0"/>
                </a:lnTo>
                <a:close/>
              </a:path>
            </a:pathLst>
          </a:custGeom>
          <a:blipFill>
            <a:blip r:embed="rId3"/>
            <a:stretch>
              <a:fillRect l="0" t="0" r="0" b="0"/>
            </a:stretch>
          </a:blipFill>
        </p:spPr>
      </p:sp>
      <p:sp>
        <p:nvSpPr>
          <p:cNvPr name="Freeform 8" id="8"/>
          <p:cNvSpPr/>
          <p:nvPr/>
        </p:nvSpPr>
        <p:spPr>
          <a:xfrm flipH="false" flipV="false" rot="-2368108">
            <a:off x="1224115" y="1254762"/>
            <a:ext cx="2802635" cy="928373"/>
          </a:xfrm>
          <a:custGeom>
            <a:avLst/>
            <a:gdLst/>
            <a:ahLst/>
            <a:cxnLst/>
            <a:rect r="r" b="b" t="t" l="l"/>
            <a:pathLst>
              <a:path h="928373" w="2802635">
                <a:moveTo>
                  <a:pt x="0" y="0"/>
                </a:moveTo>
                <a:lnTo>
                  <a:pt x="2802635" y="0"/>
                </a:lnTo>
                <a:lnTo>
                  <a:pt x="2802635" y="928372"/>
                </a:lnTo>
                <a:lnTo>
                  <a:pt x="0" y="928372"/>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99321"/>
            <a:ext cx="16230600" cy="6531335"/>
          </a:xfrm>
          <a:custGeom>
            <a:avLst/>
            <a:gdLst/>
            <a:ahLst/>
            <a:cxnLst/>
            <a:rect r="r" b="b" t="t" l="l"/>
            <a:pathLst>
              <a:path h="6531335" w="16230600">
                <a:moveTo>
                  <a:pt x="0" y="0"/>
                </a:moveTo>
                <a:lnTo>
                  <a:pt x="16230600" y="0"/>
                </a:lnTo>
                <a:lnTo>
                  <a:pt x="16230600" y="6531336"/>
                </a:lnTo>
                <a:lnTo>
                  <a:pt x="0" y="6531336"/>
                </a:lnTo>
                <a:lnTo>
                  <a:pt x="0" y="0"/>
                </a:lnTo>
                <a:close/>
              </a:path>
            </a:pathLst>
          </a:custGeom>
          <a:blipFill>
            <a:blip r:embed="rId2"/>
            <a:stretch>
              <a:fillRect l="-2580" t="-983" r="0" b="-983"/>
            </a:stretch>
          </a:blipFill>
        </p:spPr>
      </p:sp>
      <p:sp>
        <p:nvSpPr>
          <p:cNvPr name="TextBox 3" id="3"/>
          <p:cNvSpPr txBox="true"/>
          <p:nvPr/>
        </p:nvSpPr>
        <p:spPr>
          <a:xfrm rot="0">
            <a:off x="5456348" y="962025"/>
            <a:ext cx="6817850"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Age Distribution by Cancer Status</a:t>
            </a:r>
          </a:p>
        </p:txBody>
      </p:sp>
      <p:sp>
        <p:nvSpPr>
          <p:cNvPr name="Freeform 4" id="4"/>
          <p:cNvSpPr/>
          <p:nvPr/>
        </p:nvSpPr>
        <p:spPr>
          <a:xfrm flipH="false" flipV="false" rot="0">
            <a:off x="-3657579" y="7306073"/>
            <a:ext cx="7315158" cy="5961854"/>
          </a:xfrm>
          <a:custGeom>
            <a:avLst/>
            <a:gdLst/>
            <a:ahLst/>
            <a:cxnLst/>
            <a:rect r="r" b="b" t="t" l="l"/>
            <a:pathLst>
              <a:path h="5961854" w="7315158">
                <a:moveTo>
                  <a:pt x="0" y="0"/>
                </a:moveTo>
                <a:lnTo>
                  <a:pt x="7315158" y="0"/>
                </a:lnTo>
                <a:lnTo>
                  <a:pt x="7315158" y="5961854"/>
                </a:lnTo>
                <a:lnTo>
                  <a:pt x="0" y="5961854"/>
                </a:lnTo>
                <a:lnTo>
                  <a:pt x="0" y="0"/>
                </a:lnTo>
                <a:close/>
              </a:path>
            </a:pathLst>
          </a:custGeom>
          <a:blipFill>
            <a:blip r:embed="rId3"/>
            <a:stretch>
              <a:fillRect l="0" t="0" r="0" b="0"/>
            </a:stretch>
          </a:blipFill>
        </p:spPr>
      </p:sp>
      <p:sp>
        <p:nvSpPr>
          <p:cNvPr name="TextBox 5" id="5"/>
          <p:cNvSpPr txBox="true"/>
          <p:nvPr/>
        </p:nvSpPr>
        <p:spPr>
          <a:xfrm rot="0">
            <a:off x="4544759" y="9220200"/>
            <a:ext cx="10052309" cy="356566"/>
          </a:xfrm>
          <a:prstGeom prst="rect">
            <a:avLst/>
          </a:prstGeom>
        </p:spPr>
        <p:txBody>
          <a:bodyPr anchor="t" rtlCol="false" tIns="0" lIns="0" bIns="0" rIns="0">
            <a:spAutoFit/>
          </a:bodyPr>
          <a:lstStyle/>
          <a:p>
            <a:pPr algn="ctr">
              <a:lnSpc>
                <a:spcPts val="2930"/>
              </a:lnSpc>
            </a:pPr>
            <a:r>
              <a:rPr lang="en-US" sz="2093">
                <a:solidFill>
                  <a:srgbClr val="484A4B"/>
                </a:solidFill>
                <a:latin typeface="Canva Sans"/>
              </a:rPr>
              <a:t>On average, women were 58 years of age independent of cancer status.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336391" y="2020456"/>
            <a:ext cx="15615219" cy="6246088"/>
          </a:xfrm>
          <a:custGeom>
            <a:avLst/>
            <a:gdLst/>
            <a:ahLst/>
            <a:cxnLst/>
            <a:rect r="r" b="b" t="t" l="l"/>
            <a:pathLst>
              <a:path h="6246088" w="15615219">
                <a:moveTo>
                  <a:pt x="0" y="0"/>
                </a:moveTo>
                <a:lnTo>
                  <a:pt x="15615218" y="0"/>
                </a:lnTo>
                <a:lnTo>
                  <a:pt x="15615218" y="6246088"/>
                </a:lnTo>
                <a:lnTo>
                  <a:pt x="0" y="6246088"/>
                </a:lnTo>
                <a:lnTo>
                  <a:pt x="0" y="0"/>
                </a:lnTo>
                <a:close/>
              </a:path>
            </a:pathLst>
          </a:custGeom>
          <a:blipFill>
            <a:blip r:embed="rId2"/>
            <a:stretch>
              <a:fillRect l="0" t="0" r="0" b="0"/>
            </a:stretch>
          </a:blipFill>
        </p:spPr>
      </p:sp>
      <p:sp>
        <p:nvSpPr>
          <p:cNvPr name="TextBox 3" id="3"/>
          <p:cNvSpPr txBox="true"/>
          <p:nvPr/>
        </p:nvSpPr>
        <p:spPr>
          <a:xfrm rot="0">
            <a:off x="5500864" y="962025"/>
            <a:ext cx="6728817" cy="555638"/>
          </a:xfrm>
          <a:prstGeom prst="rect">
            <a:avLst/>
          </a:prstGeom>
        </p:spPr>
        <p:txBody>
          <a:bodyPr anchor="t" rtlCol="false" tIns="0" lIns="0" bIns="0" rIns="0">
            <a:spAutoFit/>
          </a:bodyPr>
          <a:lstStyle/>
          <a:p>
            <a:pPr algn="ctr">
              <a:lnSpc>
                <a:spcPts val="4549"/>
              </a:lnSpc>
            </a:pPr>
            <a:r>
              <a:rPr lang="en-US" sz="3249">
                <a:solidFill>
                  <a:srgbClr val="16948A"/>
                </a:solidFill>
                <a:latin typeface="Canva Sans Bold"/>
              </a:rPr>
              <a:t>Age Distribution by COVID Status</a:t>
            </a:r>
          </a:p>
        </p:txBody>
      </p:sp>
      <p:sp>
        <p:nvSpPr>
          <p:cNvPr name="TextBox 4" id="4"/>
          <p:cNvSpPr txBox="true"/>
          <p:nvPr/>
        </p:nvSpPr>
        <p:spPr>
          <a:xfrm rot="0">
            <a:off x="2972261" y="9229725"/>
            <a:ext cx="15315739" cy="308434"/>
          </a:xfrm>
          <a:prstGeom prst="rect">
            <a:avLst/>
          </a:prstGeom>
        </p:spPr>
        <p:txBody>
          <a:bodyPr anchor="t" rtlCol="false" tIns="0" lIns="0" bIns="0" rIns="0">
            <a:spAutoFit/>
          </a:bodyPr>
          <a:lstStyle/>
          <a:p>
            <a:pPr algn="ctr">
              <a:lnSpc>
                <a:spcPts val="2575"/>
              </a:lnSpc>
            </a:pPr>
            <a:r>
              <a:rPr lang="en-US" sz="1839">
                <a:solidFill>
                  <a:srgbClr val="484A4B"/>
                </a:solidFill>
                <a:latin typeface="Canva Sans"/>
              </a:rPr>
              <a:t>Patients hospitalized (Moderate) or admitted to the ICU (Severe) for COVID are on average 64 and 60 years old, respectively.</a:t>
            </a:r>
          </a:p>
        </p:txBody>
      </p:sp>
      <p:sp>
        <p:nvSpPr>
          <p:cNvPr name="Freeform 5" id="5"/>
          <p:cNvSpPr/>
          <p:nvPr/>
        </p:nvSpPr>
        <p:spPr>
          <a:xfrm flipH="false" flipV="false" rot="0">
            <a:off x="-3588670" y="6817796"/>
            <a:ext cx="7177339" cy="7586915"/>
          </a:xfrm>
          <a:custGeom>
            <a:avLst/>
            <a:gdLst/>
            <a:ahLst/>
            <a:cxnLst/>
            <a:rect r="r" b="b" t="t" l="l"/>
            <a:pathLst>
              <a:path h="7586915" w="7177339">
                <a:moveTo>
                  <a:pt x="0" y="0"/>
                </a:moveTo>
                <a:lnTo>
                  <a:pt x="7177340" y="0"/>
                </a:lnTo>
                <a:lnTo>
                  <a:pt x="7177340" y="7586916"/>
                </a:lnTo>
                <a:lnTo>
                  <a:pt x="0" y="7586916"/>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DAF2uPfC7ro</dc:identifier>
  <dcterms:modified xsi:type="dcterms:W3CDTF">2011-08-01T06:04:30Z</dcterms:modified>
  <cp:revision>1</cp:revision>
  <dc:title>Blue and White Professional Science Project Presentation</dc:title>
</cp:coreProperties>
</file>